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0" r:id="rId1"/>
  </p:sldMasterIdLst>
  <p:sldIdLst>
    <p:sldId id="257" r:id="rId2"/>
    <p:sldId id="325" r:id="rId3"/>
    <p:sldId id="331" r:id="rId4"/>
    <p:sldId id="276" r:id="rId5"/>
    <p:sldId id="317" r:id="rId6"/>
    <p:sldId id="258" r:id="rId7"/>
    <p:sldId id="318" r:id="rId8"/>
    <p:sldId id="259" r:id="rId9"/>
    <p:sldId id="260" r:id="rId10"/>
    <p:sldId id="319" r:id="rId11"/>
    <p:sldId id="320" r:id="rId12"/>
    <p:sldId id="261" r:id="rId13"/>
    <p:sldId id="262" r:id="rId14"/>
    <p:sldId id="263" r:id="rId15"/>
    <p:sldId id="334" r:id="rId16"/>
    <p:sldId id="328" r:id="rId17"/>
    <p:sldId id="333" r:id="rId18"/>
    <p:sldId id="264" r:id="rId19"/>
    <p:sldId id="265" r:id="rId20"/>
    <p:sldId id="329" r:id="rId21"/>
    <p:sldId id="321" r:id="rId22"/>
    <p:sldId id="266" r:id="rId23"/>
    <p:sldId id="267" r:id="rId24"/>
    <p:sldId id="268" r:id="rId25"/>
    <p:sldId id="340" r:id="rId26"/>
    <p:sldId id="322" r:id="rId27"/>
    <p:sldId id="269" r:id="rId28"/>
    <p:sldId id="270" r:id="rId29"/>
    <p:sldId id="271" r:id="rId30"/>
    <p:sldId id="335" r:id="rId31"/>
    <p:sldId id="330" r:id="rId32"/>
    <p:sldId id="323" r:id="rId33"/>
    <p:sldId id="272" r:id="rId34"/>
    <p:sldId id="273" r:id="rId35"/>
    <p:sldId id="274" r:id="rId36"/>
    <p:sldId id="332" r:id="rId37"/>
    <p:sldId id="275" r:id="rId38"/>
    <p:sldId id="338" r:id="rId39"/>
    <p:sldId id="277" r:id="rId40"/>
    <p:sldId id="278" r:id="rId41"/>
    <p:sldId id="279" r:id="rId42"/>
    <p:sldId id="280" r:id="rId43"/>
    <p:sldId id="281" r:id="rId44"/>
    <p:sldId id="282" r:id="rId45"/>
    <p:sldId id="283" r:id="rId46"/>
    <p:sldId id="339" r:id="rId47"/>
    <p:sldId id="284" r:id="rId48"/>
    <p:sldId id="285" r:id="rId49"/>
    <p:sldId id="286" r:id="rId50"/>
    <p:sldId id="327" r:id="rId51"/>
    <p:sldId id="287" r:id="rId52"/>
    <p:sldId id="288" r:id="rId53"/>
    <p:sldId id="289" r:id="rId54"/>
    <p:sldId id="290" r:id="rId55"/>
    <p:sldId id="291" r:id="rId56"/>
    <p:sldId id="336" r:id="rId57"/>
    <p:sldId id="292" r:id="rId58"/>
    <p:sldId id="293" r:id="rId59"/>
    <p:sldId id="294" r:id="rId60"/>
    <p:sldId id="295" r:id="rId61"/>
    <p:sldId id="296" r:id="rId62"/>
    <p:sldId id="297" r:id="rId63"/>
    <p:sldId id="298" r:id="rId64"/>
    <p:sldId id="299" r:id="rId65"/>
    <p:sldId id="337" r:id="rId66"/>
    <p:sldId id="300" r:id="rId67"/>
    <p:sldId id="301" r:id="rId68"/>
    <p:sldId id="302" r:id="rId69"/>
    <p:sldId id="303" r:id="rId70"/>
    <p:sldId id="305" r:id="rId71"/>
    <p:sldId id="306" r:id="rId72"/>
    <p:sldId id="307" r:id="rId73"/>
    <p:sldId id="309" r:id="rId74"/>
    <p:sldId id="341" r:id="rId75"/>
    <p:sldId id="310" r:id="rId76"/>
    <p:sldId id="311" r:id="rId77"/>
    <p:sldId id="312" r:id="rId78"/>
    <p:sldId id="313" r:id="rId79"/>
    <p:sldId id="314" r:id="rId80"/>
    <p:sldId id="315" r:id="rId81"/>
    <p:sldId id="316" r:id="rId82"/>
    <p:sldId id="342"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D241"/>
    <a:srgbClr val="00CC00"/>
    <a:srgbClr val="009900"/>
    <a:srgbClr val="33CC33"/>
    <a:srgbClr val="1EA90B"/>
    <a:srgbClr val="046809"/>
    <a:srgbClr val="06AA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E09B5-30A8-4EEA-9247-BEF0C53CE4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2E455CB-0CA7-4502-96AC-D145331F01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7C4BB8-5A9E-4E3C-9F96-79D791494835}"/>
              </a:ext>
            </a:extLst>
          </p:cNvPr>
          <p:cNvSpPr>
            <a:spLocks noGrp="1"/>
          </p:cNvSpPr>
          <p:nvPr>
            <p:ph type="dt" sz="half" idx="10"/>
          </p:nvPr>
        </p:nvSpPr>
        <p:spPr/>
        <p:txBody>
          <a:bodyPr/>
          <a:lstStyle/>
          <a:p>
            <a:pPr lvl="0"/>
            <a:fld id="{BAEDD61D-8BEB-440C-8ADF-2B562EEEA046}" type="datetime1">
              <a:rPr lang="en-GB" smtClean="0"/>
              <a:pPr lvl="0"/>
              <a:t>02/05/2018</a:t>
            </a:fld>
            <a:endParaRPr lang="en-GB"/>
          </a:p>
        </p:txBody>
      </p:sp>
      <p:sp>
        <p:nvSpPr>
          <p:cNvPr id="5" name="Footer Placeholder 4">
            <a:extLst>
              <a:ext uri="{FF2B5EF4-FFF2-40B4-BE49-F238E27FC236}">
                <a16:creationId xmlns:a16="http://schemas.microsoft.com/office/drawing/2014/main" id="{6C19EB97-6342-4C20-B126-0E5FDE8AC2E4}"/>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1917BA73-C5B6-4EFD-91F4-82AE05B3CF16}"/>
              </a:ext>
            </a:extLst>
          </p:cNvPr>
          <p:cNvSpPr>
            <a:spLocks noGrp="1"/>
          </p:cNvSpPr>
          <p:nvPr>
            <p:ph type="sldNum" sz="quarter" idx="12"/>
          </p:nvPr>
        </p:nvSpPr>
        <p:spPr/>
        <p:txBody>
          <a:bodyPr/>
          <a:lstStyle/>
          <a:p>
            <a:pPr lvl="0"/>
            <a:fld id="{0EFEF56E-D2B7-477A-81C1-CA87827C7DE2}" type="slidenum">
              <a:rPr lang="en-GB" smtClean="0"/>
              <a:t>‹#›</a:t>
            </a:fld>
            <a:endParaRPr lang="en-GB"/>
          </a:p>
        </p:txBody>
      </p:sp>
    </p:spTree>
    <p:extLst>
      <p:ext uri="{BB962C8B-B14F-4D97-AF65-F5344CB8AC3E}">
        <p14:creationId xmlns:p14="http://schemas.microsoft.com/office/powerpoint/2010/main" val="48123248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266C-177F-4682-AE1B-FF09D2BCF62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87138A-67DA-4E43-8E03-3AECCE97B23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883BDC-50FF-455E-9F79-5D0626ECD758}"/>
              </a:ext>
            </a:extLst>
          </p:cNvPr>
          <p:cNvSpPr>
            <a:spLocks noGrp="1"/>
          </p:cNvSpPr>
          <p:nvPr>
            <p:ph type="dt" sz="half" idx="10"/>
          </p:nvPr>
        </p:nvSpPr>
        <p:spPr/>
        <p:txBody>
          <a:bodyPr/>
          <a:lstStyle/>
          <a:p>
            <a:pPr lvl="0"/>
            <a:fld id="{E33837F3-5F95-4388-BD24-28BB2C4FCD1A}" type="datetime1">
              <a:rPr lang="en-GB" smtClean="0"/>
              <a:pPr lvl="0"/>
              <a:t>02/05/2018</a:t>
            </a:fld>
            <a:endParaRPr lang="en-GB"/>
          </a:p>
        </p:txBody>
      </p:sp>
      <p:sp>
        <p:nvSpPr>
          <p:cNvPr id="5" name="Footer Placeholder 4">
            <a:extLst>
              <a:ext uri="{FF2B5EF4-FFF2-40B4-BE49-F238E27FC236}">
                <a16:creationId xmlns:a16="http://schemas.microsoft.com/office/drawing/2014/main" id="{21DB0CF6-8C27-4716-BF43-A7A08CD49903}"/>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6110FF81-A0A6-421E-81F1-A11337C41F77}"/>
              </a:ext>
            </a:extLst>
          </p:cNvPr>
          <p:cNvSpPr>
            <a:spLocks noGrp="1"/>
          </p:cNvSpPr>
          <p:nvPr>
            <p:ph type="sldNum" sz="quarter" idx="12"/>
          </p:nvPr>
        </p:nvSpPr>
        <p:spPr/>
        <p:txBody>
          <a:bodyPr/>
          <a:lstStyle/>
          <a:p>
            <a:pPr lvl="0"/>
            <a:fld id="{A8400579-1B02-4B61-A921-0093C0428A7A}" type="slidenum">
              <a:rPr lang="en-GB" smtClean="0"/>
              <a:t>‹#›</a:t>
            </a:fld>
            <a:endParaRPr lang="en-GB"/>
          </a:p>
        </p:txBody>
      </p:sp>
    </p:spTree>
    <p:extLst>
      <p:ext uri="{BB962C8B-B14F-4D97-AF65-F5344CB8AC3E}">
        <p14:creationId xmlns:p14="http://schemas.microsoft.com/office/powerpoint/2010/main" val="2436825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CFF9D-4A6A-4307-B88C-5A35B1F646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380CE3-941E-40DF-8595-B7AA79D838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8D2A18-4155-40D2-A49C-588FBDDF2F78}"/>
              </a:ext>
            </a:extLst>
          </p:cNvPr>
          <p:cNvSpPr>
            <a:spLocks noGrp="1"/>
          </p:cNvSpPr>
          <p:nvPr>
            <p:ph type="dt" sz="half" idx="10"/>
          </p:nvPr>
        </p:nvSpPr>
        <p:spPr/>
        <p:txBody>
          <a:bodyPr/>
          <a:lstStyle/>
          <a:p>
            <a:pPr lvl="0"/>
            <a:fld id="{94800D5E-B1FA-4569-B01F-4B840F2A7B60}" type="datetime1">
              <a:rPr lang="en-GB" smtClean="0"/>
              <a:pPr lvl="0"/>
              <a:t>02/05/2018</a:t>
            </a:fld>
            <a:endParaRPr lang="en-GB"/>
          </a:p>
        </p:txBody>
      </p:sp>
      <p:sp>
        <p:nvSpPr>
          <p:cNvPr id="5" name="Footer Placeholder 4">
            <a:extLst>
              <a:ext uri="{FF2B5EF4-FFF2-40B4-BE49-F238E27FC236}">
                <a16:creationId xmlns:a16="http://schemas.microsoft.com/office/drawing/2014/main" id="{FB49989E-A80A-4A6E-8A06-26DA5610316F}"/>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BB839F21-C892-4A4A-983C-2345B333E87D}"/>
              </a:ext>
            </a:extLst>
          </p:cNvPr>
          <p:cNvSpPr>
            <a:spLocks noGrp="1"/>
          </p:cNvSpPr>
          <p:nvPr>
            <p:ph type="sldNum" sz="quarter" idx="12"/>
          </p:nvPr>
        </p:nvSpPr>
        <p:spPr/>
        <p:txBody>
          <a:bodyPr/>
          <a:lstStyle/>
          <a:p>
            <a:pPr lvl="0"/>
            <a:fld id="{3034E20B-5AE2-4555-BFB7-DA740B9E9BF2}" type="slidenum">
              <a:rPr lang="en-GB" smtClean="0"/>
              <a:t>‹#›</a:t>
            </a:fld>
            <a:endParaRPr lang="en-GB"/>
          </a:p>
        </p:txBody>
      </p:sp>
    </p:spTree>
    <p:extLst>
      <p:ext uri="{BB962C8B-B14F-4D97-AF65-F5344CB8AC3E}">
        <p14:creationId xmlns:p14="http://schemas.microsoft.com/office/powerpoint/2010/main" val="3487879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459BA-3484-4E73-828F-C72F57A7FF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1952B2-EB49-444D-A8E0-C8385478C8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CCE68D-55AA-497C-9935-4AC04DFA1CEC}"/>
              </a:ext>
            </a:extLst>
          </p:cNvPr>
          <p:cNvSpPr>
            <a:spLocks noGrp="1"/>
          </p:cNvSpPr>
          <p:nvPr>
            <p:ph type="dt" sz="half" idx="10"/>
          </p:nvPr>
        </p:nvSpPr>
        <p:spPr/>
        <p:txBody>
          <a:bodyPr/>
          <a:lstStyle/>
          <a:p>
            <a:pPr lvl="0"/>
            <a:fld id="{AFB861C5-4461-4E1A-87BC-862AD88179CD}" type="datetime1">
              <a:rPr lang="en-GB" smtClean="0"/>
              <a:pPr lvl="0"/>
              <a:t>02/05/2018</a:t>
            </a:fld>
            <a:endParaRPr lang="en-GB"/>
          </a:p>
        </p:txBody>
      </p:sp>
      <p:sp>
        <p:nvSpPr>
          <p:cNvPr id="5" name="Footer Placeholder 4">
            <a:extLst>
              <a:ext uri="{FF2B5EF4-FFF2-40B4-BE49-F238E27FC236}">
                <a16:creationId xmlns:a16="http://schemas.microsoft.com/office/drawing/2014/main" id="{62BC1F03-1766-44F9-B10B-22E5EC9986A2}"/>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D663FDE5-A215-4CF5-AD61-057C15EC94DE}"/>
              </a:ext>
            </a:extLst>
          </p:cNvPr>
          <p:cNvSpPr>
            <a:spLocks noGrp="1"/>
          </p:cNvSpPr>
          <p:nvPr>
            <p:ph type="sldNum" sz="quarter" idx="12"/>
          </p:nvPr>
        </p:nvSpPr>
        <p:spPr/>
        <p:txBody>
          <a:bodyPr/>
          <a:lstStyle/>
          <a:p>
            <a:pPr lvl="0"/>
            <a:fld id="{777CB7DC-A5CE-4722-9C8C-9846DB90DE86}" type="slidenum">
              <a:rPr lang="en-GB" smtClean="0"/>
              <a:t>‹#›</a:t>
            </a:fld>
            <a:endParaRPr lang="en-GB"/>
          </a:p>
        </p:txBody>
      </p:sp>
    </p:spTree>
    <p:extLst>
      <p:ext uri="{BB962C8B-B14F-4D97-AF65-F5344CB8AC3E}">
        <p14:creationId xmlns:p14="http://schemas.microsoft.com/office/powerpoint/2010/main" val="87961893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75C8D-1666-4FDF-8C97-AF5BB84197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C59B1C6-F507-48E1-9277-193851E6E5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588E12-4C3B-44AB-8D73-43D20661C511}"/>
              </a:ext>
            </a:extLst>
          </p:cNvPr>
          <p:cNvSpPr>
            <a:spLocks noGrp="1"/>
          </p:cNvSpPr>
          <p:nvPr>
            <p:ph type="dt" sz="half" idx="10"/>
          </p:nvPr>
        </p:nvSpPr>
        <p:spPr/>
        <p:txBody>
          <a:bodyPr/>
          <a:lstStyle/>
          <a:p>
            <a:pPr lvl="0"/>
            <a:fld id="{2E6A1200-EFA3-4BD1-B416-6759068F0609}" type="datetime1">
              <a:rPr lang="en-GB" smtClean="0"/>
              <a:pPr lvl="0"/>
              <a:t>02/05/2018</a:t>
            </a:fld>
            <a:endParaRPr lang="en-GB"/>
          </a:p>
        </p:txBody>
      </p:sp>
      <p:sp>
        <p:nvSpPr>
          <p:cNvPr id="5" name="Footer Placeholder 4">
            <a:extLst>
              <a:ext uri="{FF2B5EF4-FFF2-40B4-BE49-F238E27FC236}">
                <a16:creationId xmlns:a16="http://schemas.microsoft.com/office/drawing/2014/main" id="{5ABF6703-76B9-41A1-BC57-2B3182670D2E}"/>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13D0B8C9-4EC9-4118-B902-B18867A123E0}"/>
              </a:ext>
            </a:extLst>
          </p:cNvPr>
          <p:cNvSpPr>
            <a:spLocks noGrp="1"/>
          </p:cNvSpPr>
          <p:nvPr>
            <p:ph type="sldNum" sz="quarter" idx="12"/>
          </p:nvPr>
        </p:nvSpPr>
        <p:spPr/>
        <p:txBody>
          <a:bodyPr/>
          <a:lstStyle/>
          <a:p>
            <a:pPr lvl="0"/>
            <a:fld id="{B5D95DFF-AB16-4D0F-8E52-3AB1E89AE040}" type="slidenum">
              <a:rPr lang="en-GB" smtClean="0"/>
              <a:t>‹#›</a:t>
            </a:fld>
            <a:endParaRPr lang="en-GB"/>
          </a:p>
        </p:txBody>
      </p:sp>
    </p:spTree>
    <p:extLst>
      <p:ext uri="{BB962C8B-B14F-4D97-AF65-F5344CB8AC3E}">
        <p14:creationId xmlns:p14="http://schemas.microsoft.com/office/powerpoint/2010/main" val="570000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E99F-0466-44D8-B066-3C7DB0D5FF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E533AE-46AF-40C7-9C82-4DF16F98692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034AFC6-A945-44E6-94F3-BEF45C01F6B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CE95B85-6D50-4CF3-9CA4-160744432BE6}"/>
              </a:ext>
            </a:extLst>
          </p:cNvPr>
          <p:cNvSpPr>
            <a:spLocks noGrp="1"/>
          </p:cNvSpPr>
          <p:nvPr>
            <p:ph type="dt" sz="half" idx="10"/>
          </p:nvPr>
        </p:nvSpPr>
        <p:spPr/>
        <p:txBody>
          <a:bodyPr/>
          <a:lstStyle/>
          <a:p>
            <a:pPr lvl="0"/>
            <a:fld id="{43362411-745C-4398-8D2D-D47A61655CD3}" type="datetime1">
              <a:rPr lang="en-GB" smtClean="0"/>
              <a:pPr lvl="0"/>
              <a:t>02/05/2018</a:t>
            </a:fld>
            <a:endParaRPr lang="en-GB"/>
          </a:p>
        </p:txBody>
      </p:sp>
      <p:sp>
        <p:nvSpPr>
          <p:cNvPr id="6" name="Footer Placeholder 5">
            <a:extLst>
              <a:ext uri="{FF2B5EF4-FFF2-40B4-BE49-F238E27FC236}">
                <a16:creationId xmlns:a16="http://schemas.microsoft.com/office/drawing/2014/main" id="{257C3304-CDBE-4450-9F3F-54AECEE212AF}"/>
              </a:ext>
            </a:extLst>
          </p:cNvPr>
          <p:cNvSpPr>
            <a:spLocks noGrp="1"/>
          </p:cNvSpPr>
          <p:nvPr>
            <p:ph type="ftr" sz="quarter" idx="11"/>
          </p:nvPr>
        </p:nvSpPr>
        <p:spPr/>
        <p:txBody>
          <a:bodyPr/>
          <a:lstStyle/>
          <a:p>
            <a:pPr lvl="0"/>
            <a:endParaRPr lang="en-GB"/>
          </a:p>
        </p:txBody>
      </p:sp>
      <p:sp>
        <p:nvSpPr>
          <p:cNvPr id="7" name="Slide Number Placeholder 6">
            <a:extLst>
              <a:ext uri="{FF2B5EF4-FFF2-40B4-BE49-F238E27FC236}">
                <a16:creationId xmlns:a16="http://schemas.microsoft.com/office/drawing/2014/main" id="{A9CA3501-9261-4F21-A1FF-C13A59738CAE}"/>
              </a:ext>
            </a:extLst>
          </p:cNvPr>
          <p:cNvSpPr>
            <a:spLocks noGrp="1"/>
          </p:cNvSpPr>
          <p:nvPr>
            <p:ph type="sldNum" sz="quarter" idx="12"/>
          </p:nvPr>
        </p:nvSpPr>
        <p:spPr/>
        <p:txBody>
          <a:bodyPr/>
          <a:lstStyle/>
          <a:p>
            <a:pPr lvl="0"/>
            <a:fld id="{D1C76292-0459-464D-8609-19B331E2150D}" type="slidenum">
              <a:rPr lang="en-GB" smtClean="0"/>
              <a:t>‹#›</a:t>
            </a:fld>
            <a:endParaRPr lang="en-GB"/>
          </a:p>
        </p:txBody>
      </p:sp>
    </p:spTree>
    <p:extLst>
      <p:ext uri="{BB962C8B-B14F-4D97-AF65-F5344CB8AC3E}">
        <p14:creationId xmlns:p14="http://schemas.microsoft.com/office/powerpoint/2010/main" val="2359082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9C85B-8534-4E83-B878-E03692FA62D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5A9254-D780-4DD6-9CBC-9C93513F34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C12796C-D91C-4403-8477-A9C939B7738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9F0F65-E4CE-46A1-981D-CE4049CA3C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4A44724-A16B-49AC-BA54-0BA46F8F88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2D6FDC5-FF3F-4567-B980-4870AE20EBCE}"/>
              </a:ext>
            </a:extLst>
          </p:cNvPr>
          <p:cNvSpPr>
            <a:spLocks noGrp="1"/>
          </p:cNvSpPr>
          <p:nvPr>
            <p:ph type="dt" sz="half" idx="10"/>
          </p:nvPr>
        </p:nvSpPr>
        <p:spPr/>
        <p:txBody>
          <a:bodyPr/>
          <a:lstStyle/>
          <a:p>
            <a:pPr lvl="0"/>
            <a:fld id="{2EAEE8B6-8143-47BC-9C77-C591A9DCDBA3}" type="datetime1">
              <a:rPr lang="en-GB" smtClean="0"/>
              <a:pPr lvl="0"/>
              <a:t>02/05/2018</a:t>
            </a:fld>
            <a:endParaRPr lang="en-GB"/>
          </a:p>
        </p:txBody>
      </p:sp>
      <p:sp>
        <p:nvSpPr>
          <p:cNvPr id="8" name="Footer Placeholder 7">
            <a:extLst>
              <a:ext uri="{FF2B5EF4-FFF2-40B4-BE49-F238E27FC236}">
                <a16:creationId xmlns:a16="http://schemas.microsoft.com/office/drawing/2014/main" id="{1ED21765-4CA5-445C-9A47-ACA0FEFF14F8}"/>
              </a:ext>
            </a:extLst>
          </p:cNvPr>
          <p:cNvSpPr>
            <a:spLocks noGrp="1"/>
          </p:cNvSpPr>
          <p:nvPr>
            <p:ph type="ftr" sz="quarter" idx="11"/>
          </p:nvPr>
        </p:nvSpPr>
        <p:spPr/>
        <p:txBody>
          <a:bodyPr/>
          <a:lstStyle/>
          <a:p>
            <a:pPr lvl="0"/>
            <a:endParaRPr lang="en-GB"/>
          </a:p>
        </p:txBody>
      </p:sp>
      <p:sp>
        <p:nvSpPr>
          <p:cNvPr id="9" name="Slide Number Placeholder 8">
            <a:extLst>
              <a:ext uri="{FF2B5EF4-FFF2-40B4-BE49-F238E27FC236}">
                <a16:creationId xmlns:a16="http://schemas.microsoft.com/office/drawing/2014/main" id="{6F3F5A86-26A7-42A6-A339-A14CFB15EE6E}"/>
              </a:ext>
            </a:extLst>
          </p:cNvPr>
          <p:cNvSpPr>
            <a:spLocks noGrp="1"/>
          </p:cNvSpPr>
          <p:nvPr>
            <p:ph type="sldNum" sz="quarter" idx="12"/>
          </p:nvPr>
        </p:nvSpPr>
        <p:spPr/>
        <p:txBody>
          <a:bodyPr/>
          <a:lstStyle/>
          <a:p>
            <a:pPr lvl="0"/>
            <a:fld id="{9D086ED4-C7A5-4A97-9144-679EAD3EEE8E}" type="slidenum">
              <a:rPr lang="en-GB" smtClean="0"/>
              <a:t>‹#›</a:t>
            </a:fld>
            <a:endParaRPr lang="en-GB"/>
          </a:p>
        </p:txBody>
      </p:sp>
    </p:spTree>
    <p:extLst>
      <p:ext uri="{BB962C8B-B14F-4D97-AF65-F5344CB8AC3E}">
        <p14:creationId xmlns:p14="http://schemas.microsoft.com/office/powerpoint/2010/main" val="1692716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1C647-9EED-4127-93DF-D045EFE78F4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618814-7F8B-4214-A740-7604544F5CB9}"/>
              </a:ext>
            </a:extLst>
          </p:cNvPr>
          <p:cNvSpPr>
            <a:spLocks noGrp="1"/>
          </p:cNvSpPr>
          <p:nvPr>
            <p:ph type="dt" sz="half" idx="10"/>
          </p:nvPr>
        </p:nvSpPr>
        <p:spPr/>
        <p:txBody>
          <a:bodyPr/>
          <a:lstStyle/>
          <a:p>
            <a:pPr lvl="0"/>
            <a:fld id="{5D0B129D-A5A2-4D55-8E35-60A226A2D01A}" type="datetime1">
              <a:rPr lang="en-GB" smtClean="0"/>
              <a:pPr lvl="0"/>
              <a:t>02/05/2018</a:t>
            </a:fld>
            <a:endParaRPr lang="en-GB"/>
          </a:p>
        </p:txBody>
      </p:sp>
      <p:sp>
        <p:nvSpPr>
          <p:cNvPr id="4" name="Footer Placeholder 3">
            <a:extLst>
              <a:ext uri="{FF2B5EF4-FFF2-40B4-BE49-F238E27FC236}">
                <a16:creationId xmlns:a16="http://schemas.microsoft.com/office/drawing/2014/main" id="{67BF68A6-1413-472F-8B97-CC7921D96166}"/>
              </a:ext>
            </a:extLst>
          </p:cNvPr>
          <p:cNvSpPr>
            <a:spLocks noGrp="1"/>
          </p:cNvSpPr>
          <p:nvPr>
            <p:ph type="ftr" sz="quarter" idx="11"/>
          </p:nvPr>
        </p:nvSpPr>
        <p:spPr/>
        <p:txBody>
          <a:bodyPr/>
          <a:lstStyle/>
          <a:p>
            <a:pPr lvl="0"/>
            <a:endParaRPr lang="en-GB"/>
          </a:p>
        </p:txBody>
      </p:sp>
      <p:sp>
        <p:nvSpPr>
          <p:cNvPr id="5" name="Slide Number Placeholder 4">
            <a:extLst>
              <a:ext uri="{FF2B5EF4-FFF2-40B4-BE49-F238E27FC236}">
                <a16:creationId xmlns:a16="http://schemas.microsoft.com/office/drawing/2014/main" id="{8D21E7E6-F540-40D8-9523-5F73AA3686FF}"/>
              </a:ext>
            </a:extLst>
          </p:cNvPr>
          <p:cNvSpPr>
            <a:spLocks noGrp="1"/>
          </p:cNvSpPr>
          <p:nvPr>
            <p:ph type="sldNum" sz="quarter" idx="12"/>
          </p:nvPr>
        </p:nvSpPr>
        <p:spPr/>
        <p:txBody>
          <a:bodyPr/>
          <a:lstStyle/>
          <a:p>
            <a:pPr lvl="0"/>
            <a:fld id="{5987BBBC-6118-4EFE-A7A0-96252A3691B1}" type="slidenum">
              <a:rPr lang="en-GB" smtClean="0"/>
              <a:t>‹#›</a:t>
            </a:fld>
            <a:endParaRPr lang="en-GB"/>
          </a:p>
        </p:txBody>
      </p:sp>
    </p:spTree>
    <p:extLst>
      <p:ext uri="{BB962C8B-B14F-4D97-AF65-F5344CB8AC3E}">
        <p14:creationId xmlns:p14="http://schemas.microsoft.com/office/powerpoint/2010/main" val="307289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9278A9-8868-4C25-8DB1-04E8AF57E4C4}"/>
              </a:ext>
            </a:extLst>
          </p:cNvPr>
          <p:cNvSpPr>
            <a:spLocks noGrp="1"/>
          </p:cNvSpPr>
          <p:nvPr>
            <p:ph type="dt" sz="half" idx="10"/>
          </p:nvPr>
        </p:nvSpPr>
        <p:spPr/>
        <p:txBody>
          <a:bodyPr/>
          <a:lstStyle/>
          <a:p>
            <a:pPr lvl="0"/>
            <a:fld id="{573C5CA9-F144-46E6-B786-23E9849FBA11}" type="datetime1">
              <a:rPr lang="en-GB" smtClean="0"/>
              <a:pPr lvl="0"/>
              <a:t>02/05/2018</a:t>
            </a:fld>
            <a:endParaRPr lang="en-GB"/>
          </a:p>
        </p:txBody>
      </p:sp>
      <p:sp>
        <p:nvSpPr>
          <p:cNvPr id="3" name="Footer Placeholder 2">
            <a:extLst>
              <a:ext uri="{FF2B5EF4-FFF2-40B4-BE49-F238E27FC236}">
                <a16:creationId xmlns:a16="http://schemas.microsoft.com/office/drawing/2014/main" id="{97CB1B68-C6AD-4CB7-A273-8EBBD81FD429}"/>
              </a:ext>
            </a:extLst>
          </p:cNvPr>
          <p:cNvSpPr>
            <a:spLocks noGrp="1"/>
          </p:cNvSpPr>
          <p:nvPr>
            <p:ph type="ftr" sz="quarter" idx="11"/>
          </p:nvPr>
        </p:nvSpPr>
        <p:spPr/>
        <p:txBody>
          <a:bodyPr/>
          <a:lstStyle/>
          <a:p>
            <a:pPr lvl="0"/>
            <a:endParaRPr lang="en-GB"/>
          </a:p>
        </p:txBody>
      </p:sp>
      <p:sp>
        <p:nvSpPr>
          <p:cNvPr id="4" name="Slide Number Placeholder 3">
            <a:extLst>
              <a:ext uri="{FF2B5EF4-FFF2-40B4-BE49-F238E27FC236}">
                <a16:creationId xmlns:a16="http://schemas.microsoft.com/office/drawing/2014/main" id="{F344F9F1-54F5-442B-BAF6-4E6B5F1CCA10}"/>
              </a:ext>
            </a:extLst>
          </p:cNvPr>
          <p:cNvSpPr>
            <a:spLocks noGrp="1"/>
          </p:cNvSpPr>
          <p:nvPr>
            <p:ph type="sldNum" sz="quarter" idx="12"/>
          </p:nvPr>
        </p:nvSpPr>
        <p:spPr/>
        <p:txBody>
          <a:bodyPr/>
          <a:lstStyle/>
          <a:p>
            <a:pPr lvl="0"/>
            <a:fld id="{1CA4D61D-D03C-42C6-8BBC-F572998C9F1E}" type="slidenum">
              <a:rPr lang="en-GB" smtClean="0"/>
              <a:t>‹#›</a:t>
            </a:fld>
            <a:endParaRPr lang="en-GB"/>
          </a:p>
        </p:txBody>
      </p:sp>
    </p:spTree>
    <p:extLst>
      <p:ext uri="{BB962C8B-B14F-4D97-AF65-F5344CB8AC3E}">
        <p14:creationId xmlns:p14="http://schemas.microsoft.com/office/powerpoint/2010/main" val="737268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2C8BB-46A4-4B21-B9A1-425D1885F5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B89725-A810-4795-9826-1F8002DE15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908F6D-CD37-4BB2-AE79-C3AF08F77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59C39F-C56A-468D-B784-261A6703818D}"/>
              </a:ext>
            </a:extLst>
          </p:cNvPr>
          <p:cNvSpPr>
            <a:spLocks noGrp="1"/>
          </p:cNvSpPr>
          <p:nvPr>
            <p:ph type="dt" sz="half" idx="10"/>
          </p:nvPr>
        </p:nvSpPr>
        <p:spPr/>
        <p:txBody>
          <a:bodyPr/>
          <a:lstStyle/>
          <a:p>
            <a:pPr lvl="0"/>
            <a:fld id="{2AA96EDB-D101-4563-A03C-F3884A83AD96}" type="datetime1">
              <a:rPr lang="en-GB" smtClean="0"/>
              <a:pPr lvl="0"/>
              <a:t>02/05/2018</a:t>
            </a:fld>
            <a:endParaRPr lang="en-GB"/>
          </a:p>
        </p:txBody>
      </p:sp>
      <p:sp>
        <p:nvSpPr>
          <p:cNvPr id="6" name="Footer Placeholder 5">
            <a:extLst>
              <a:ext uri="{FF2B5EF4-FFF2-40B4-BE49-F238E27FC236}">
                <a16:creationId xmlns:a16="http://schemas.microsoft.com/office/drawing/2014/main" id="{13F05F8B-D3D9-4F3A-B503-463F87852FDC}"/>
              </a:ext>
            </a:extLst>
          </p:cNvPr>
          <p:cNvSpPr>
            <a:spLocks noGrp="1"/>
          </p:cNvSpPr>
          <p:nvPr>
            <p:ph type="ftr" sz="quarter" idx="11"/>
          </p:nvPr>
        </p:nvSpPr>
        <p:spPr/>
        <p:txBody>
          <a:bodyPr/>
          <a:lstStyle/>
          <a:p>
            <a:pPr lvl="0"/>
            <a:endParaRPr lang="en-GB"/>
          </a:p>
        </p:txBody>
      </p:sp>
      <p:sp>
        <p:nvSpPr>
          <p:cNvPr id="7" name="Slide Number Placeholder 6">
            <a:extLst>
              <a:ext uri="{FF2B5EF4-FFF2-40B4-BE49-F238E27FC236}">
                <a16:creationId xmlns:a16="http://schemas.microsoft.com/office/drawing/2014/main" id="{65B153CC-EEDB-4167-9DA8-09DEAEAB55FA}"/>
              </a:ext>
            </a:extLst>
          </p:cNvPr>
          <p:cNvSpPr>
            <a:spLocks noGrp="1"/>
          </p:cNvSpPr>
          <p:nvPr>
            <p:ph type="sldNum" sz="quarter" idx="12"/>
          </p:nvPr>
        </p:nvSpPr>
        <p:spPr/>
        <p:txBody>
          <a:bodyPr/>
          <a:lstStyle/>
          <a:p>
            <a:pPr lvl="0"/>
            <a:fld id="{EC45A0BC-5456-4668-95E4-51A982066170}" type="slidenum">
              <a:rPr lang="en-GB" smtClean="0"/>
              <a:t>‹#›</a:t>
            </a:fld>
            <a:endParaRPr lang="en-GB"/>
          </a:p>
        </p:txBody>
      </p:sp>
    </p:spTree>
    <p:extLst>
      <p:ext uri="{BB962C8B-B14F-4D97-AF65-F5344CB8AC3E}">
        <p14:creationId xmlns:p14="http://schemas.microsoft.com/office/powerpoint/2010/main" val="2500307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142F-B28D-48DB-9291-98728E05AC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EE0A1D1-AD6F-4B1E-9BC5-3DE7758A7E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87DE4B6-0D68-43ED-A5B8-B4C602491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B7A892-C0E4-45C5-9A5A-D8FD529FFF73}"/>
              </a:ext>
            </a:extLst>
          </p:cNvPr>
          <p:cNvSpPr>
            <a:spLocks noGrp="1"/>
          </p:cNvSpPr>
          <p:nvPr>
            <p:ph type="dt" sz="half" idx="10"/>
          </p:nvPr>
        </p:nvSpPr>
        <p:spPr/>
        <p:txBody>
          <a:bodyPr/>
          <a:lstStyle/>
          <a:p>
            <a:pPr lvl="0"/>
            <a:fld id="{2B3213F1-E6E5-4ACE-9CE3-D78526A506DD}" type="datetime1">
              <a:rPr lang="en-GB" smtClean="0"/>
              <a:pPr lvl="0"/>
              <a:t>02/05/2018</a:t>
            </a:fld>
            <a:endParaRPr lang="en-GB"/>
          </a:p>
        </p:txBody>
      </p:sp>
      <p:sp>
        <p:nvSpPr>
          <p:cNvPr id="6" name="Footer Placeholder 5">
            <a:extLst>
              <a:ext uri="{FF2B5EF4-FFF2-40B4-BE49-F238E27FC236}">
                <a16:creationId xmlns:a16="http://schemas.microsoft.com/office/drawing/2014/main" id="{A9A749D0-DC8E-4B2E-A9E9-0DEC3E6E9B69}"/>
              </a:ext>
            </a:extLst>
          </p:cNvPr>
          <p:cNvSpPr>
            <a:spLocks noGrp="1"/>
          </p:cNvSpPr>
          <p:nvPr>
            <p:ph type="ftr" sz="quarter" idx="11"/>
          </p:nvPr>
        </p:nvSpPr>
        <p:spPr/>
        <p:txBody>
          <a:bodyPr/>
          <a:lstStyle/>
          <a:p>
            <a:pPr lvl="0"/>
            <a:endParaRPr lang="en-GB"/>
          </a:p>
        </p:txBody>
      </p:sp>
      <p:sp>
        <p:nvSpPr>
          <p:cNvPr id="7" name="Slide Number Placeholder 6">
            <a:extLst>
              <a:ext uri="{FF2B5EF4-FFF2-40B4-BE49-F238E27FC236}">
                <a16:creationId xmlns:a16="http://schemas.microsoft.com/office/drawing/2014/main" id="{1FBEDE0C-6C7D-4E8C-9A14-A7079B136B2C}"/>
              </a:ext>
            </a:extLst>
          </p:cNvPr>
          <p:cNvSpPr>
            <a:spLocks noGrp="1"/>
          </p:cNvSpPr>
          <p:nvPr>
            <p:ph type="sldNum" sz="quarter" idx="12"/>
          </p:nvPr>
        </p:nvSpPr>
        <p:spPr/>
        <p:txBody>
          <a:bodyPr/>
          <a:lstStyle/>
          <a:p>
            <a:pPr lvl="0"/>
            <a:fld id="{EE5BDF8C-042B-495B-B6BD-8590470148DA}" type="slidenum">
              <a:rPr lang="en-GB" smtClean="0"/>
              <a:t>‹#›</a:t>
            </a:fld>
            <a:endParaRPr lang="en-GB"/>
          </a:p>
        </p:txBody>
      </p:sp>
    </p:spTree>
    <p:extLst>
      <p:ext uri="{BB962C8B-B14F-4D97-AF65-F5344CB8AC3E}">
        <p14:creationId xmlns:p14="http://schemas.microsoft.com/office/powerpoint/2010/main" val="2846994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418FCF-2F81-4F4A-B836-68F0A943B2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BD33FA-4E58-4DF4-8F2D-F003FF358F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9D781E-E73F-4EC5-864E-ACD2D0D656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vl="0"/>
            <a:fld id="{9B936F6D-2B75-48B9-BA3F-F47D6C280ABE}" type="datetime1">
              <a:rPr lang="en-GB" smtClean="0"/>
              <a:pPr lvl="0"/>
              <a:t>02/05/2018</a:t>
            </a:fld>
            <a:endParaRPr lang="en-GB"/>
          </a:p>
        </p:txBody>
      </p:sp>
      <p:sp>
        <p:nvSpPr>
          <p:cNvPr id="5" name="Footer Placeholder 4">
            <a:extLst>
              <a:ext uri="{FF2B5EF4-FFF2-40B4-BE49-F238E27FC236}">
                <a16:creationId xmlns:a16="http://schemas.microsoft.com/office/drawing/2014/main" id="{0BBE3F3C-078F-4B29-9A19-E8F020085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vl="0"/>
            <a:endParaRPr lang="en-GB"/>
          </a:p>
        </p:txBody>
      </p:sp>
      <p:sp>
        <p:nvSpPr>
          <p:cNvPr id="6" name="Slide Number Placeholder 5">
            <a:extLst>
              <a:ext uri="{FF2B5EF4-FFF2-40B4-BE49-F238E27FC236}">
                <a16:creationId xmlns:a16="http://schemas.microsoft.com/office/drawing/2014/main" id="{ADCEEA3F-D24F-4351-B02D-1CC255296C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a:fld id="{0CC3A5C2-97D5-445B-B6B1-BFFFE0657A99}" type="slidenum">
              <a:rPr lang="en-GB" smtClean="0"/>
              <a:t>‹#›</a:t>
            </a:fld>
            <a:endParaRPr lang="en-GB"/>
          </a:p>
        </p:txBody>
      </p:sp>
    </p:spTree>
    <p:extLst>
      <p:ext uri="{BB962C8B-B14F-4D97-AF65-F5344CB8AC3E}">
        <p14:creationId xmlns:p14="http://schemas.microsoft.com/office/powerpoint/2010/main" val="704284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2">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on a field&#10;&#10;Description generated with very high confidence">
            <a:extLst>
              <a:ext uri="{FF2B5EF4-FFF2-40B4-BE49-F238E27FC236}">
                <a16:creationId xmlns:a16="http://schemas.microsoft.com/office/drawing/2014/main" id="{2A904968-863D-4FC0-9C7E-D9BA3DA42D7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3239" b="3118"/>
          <a:stretch/>
        </p:blipFill>
        <p:spPr>
          <a:xfrm>
            <a:off x="20" y="1"/>
            <a:ext cx="12191980" cy="6857999"/>
          </a:xfrm>
          <a:prstGeom prst="rect">
            <a:avLst/>
          </a:prstGeom>
        </p:spPr>
      </p:pic>
      <p:sp>
        <p:nvSpPr>
          <p:cNvPr id="2" name="Title 3">
            <a:extLst>
              <a:ext uri="{FF2B5EF4-FFF2-40B4-BE49-F238E27FC236}">
                <a16:creationId xmlns:a16="http://schemas.microsoft.com/office/drawing/2014/main" id="{E227FEB4-6195-4AEE-A047-3B7AA6F3BFBA}"/>
              </a:ext>
            </a:extLst>
          </p:cNvPr>
          <p:cNvSpPr txBox="1">
            <a:spLocks noGrp="1"/>
          </p:cNvSpPr>
          <p:nvPr>
            <p:ph type="ctrTitle"/>
          </p:nvPr>
        </p:nvSpPr>
        <p:spPr>
          <a:xfrm>
            <a:off x="1524000" y="911346"/>
            <a:ext cx="9144000" cy="2900518"/>
          </a:xfrm>
        </p:spPr>
        <p:txBody>
          <a:bodyPr>
            <a:normAutofit/>
          </a:bodyPr>
          <a:lstStyle/>
          <a:p>
            <a:pPr lvl="0"/>
            <a:r>
              <a:rPr lang="en-GB" b="1" dirty="0">
                <a:solidFill>
                  <a:srgbClr val="FFFFFF"/>
                </a:solidFill>
              </a:rPr>
              <a:t>The 1798 Rebellion: </a:t>
            </a:r>
            <a:br>
              <a:rPr lang="en-GB" b="1" dirty="0">
                <a:solidFill>
                  <a:srgbClr val="FFFFFF"/>
                </a:solidFill>
              </a:rPr>
            </a:br>
            <a:r>
              <a:rPr lang="en-GB" b="1" dirty="0">
                <a:solidFill>
                  <a:srgbClr val="FFFFFF"/>
                </a:solidFill>
              </a:rPr>
              <a:t>An educational resource</a:t>
            </a: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8ABED-CA10-4237-8B22-8ECF9EF9B22F}"/>
              </a:ext>
            </a:extLst>
          </p:cNvPr>
          <p:cNvSpPr>
            <a:spLocks noGrp="1"/>
          </p:cNvSpPr>
          <p:nvPr>
            <p:ph type="title"/>
          </p:nvPr>
        </p:nvSpPr>
        <p:spPr/>
        <p:txBody>
          <a:bodyPr>
            <a:normAutofit/>
          </a:bodyPr>
          <a:lstStyle/>
          <a:p>
            <a:r>
              <a:rPr lang="en-GB" sz="2800" b="1" dirty="0">
                <a:solidFill>
                  <a:schemeClr val="bg1"/>
                </a:solidFill>
                <a:latin typeface="+mn-lt"/>
              </a:rPr>
              <a:t>Thomas Paine’s </a:t>
            </a:r>
            <a:r>
              <a:rPr lang="en-GB" sz="2800" b="1" i="1" dirty="0">
                <a:solidFill>
                  <a:schemeClr val="bg1"/>
                </a:solidFill>
                <a:latin typeface="+mn-lt"/>
              </a:rPr>
              <a:t>Rights of Man</a:t>
            </a:r>
            <a:endParaRPr lang="en-GB" sz="2800" b="1" dirty="0">
              <a:solidFill>
                <a:schemeClr val="bg1"/>
              </a:solidFill>
              <a:latin typeface="+mn-lt"/>
            </a:endParaRPr>
          </a:p>
        </p:txBody>
      </p:sp>
      <p:sp>
        <p:nvSpPr>
          <p:cNvPr id="3" name="Content Placeholder 2">
            <a:extLst>
              <a:ext uri="{FF2B5EF4-FFF2-40B4-BE49-F238E27FC236}">
                <a16:creationId xmlns:a16="http://schemas.microsoft.com/office/drawing/2014/main" id="{011AEF52-A90F-45B5-8634-B0A2A1125A54}"/>
              </a:ext>
            </a:extLst>
          </p:cNvPr>
          <p:cNvSpPr>
            <a:spLocks noGrp="1"/>
          </p:cNvSpPr>
          <p:nvPr>
            <p:ph idx="1"/>
          </p:nvPr>
        </p:nvSpPr>
        <p:spPr/>
        <p:txBody>
          <a:bodyPr>
            <a:normAutofit/>
          </a:bodyPr>
          <a:lstStyle/>
          <a:p>
            <a:r>
              <a:rPr lang="en-GB" dirty="0">
                <a:solidFill>
                  <a:schemeClr val="bg1"/>
                </a:solidFill>
              </a:rPr>
              <a:t>The writings of the political theorist Thomas Paine also impacted on political thinking in Ireland in the 1790’s. Paine’s </a:t>
            </a:r>
            <a:r>
              <a:rPr lang="en-GB" i="1" dirty="0">
                <a:solidFill>
                  <a:schemeClr val="bg1"/>
                </a:solidFill>
              </a:rPr>
              <a:t>Rights of Man, </a:t>
            </a:r>
            <a:r>
              <a:rPr lang="en-GB" dirty="0">
                <a:solidFill>
                  <a:schemeClr val="bg1"/>
                </a:solidFill>
              </a:rPr>
              <a:t>emphasized the need for equal rights for all citizens. </a:t>
            </a:r>
          </a:p>
          <a:p>
            <a:r>
              <a:rPr lang="en-GB" dirty="0">
                <a:solidFill>
                  <a:schemeClr val="bg1"/>
                </a:solidFill>
              </a:rPr>
              <a:t>In the first year following its publication over 40,000 copies of </a:t>
            </a:r>
            <a:r>
              <a:rPr lang="en-GB" i="1" dirty="0">
                <a:solidFill>
                  <a:schemeClr val="bg1"/>
                </a:solidFill>
              </a:rPr>
              <a:t>The Rights of Man</a:t>
            </a:r>
            <a:r>
              <a:rPr lang="en-GB" dirty="0">
                <a:solidFill>
                  <a:schemeClr val="bg1"/>
                </a:solidFill>
              </a:rPr>
              <a:t> were sold throughout Ireland. </a:t>
            </a:r>
          </a:p>
          <a:p>
            <a:r>
              <a:rPr lang="en-GB" dirty="0">
                <a:solidFill>
                  <a:schemeClr val="bg1"/>
                </a:solidFill>
              </a:rPr>
              <a:t>In 1792, Paine was made an honorary member of the Dublin Society of United Irishmen. This is testament to the influence of Thomas Paine’s political writings on the Society of United Irishmen. </a:t>
            </a:r>
            <a:r>
              <a:rPr lang="en-GB" sz="1400" dirty="0">
                <a:solidFill>
                  <a:schemeClr val="bg1"/>
                </a:solidFill>
              </a:rPr>
              <a:t>(4)</a:t>
            </a:r>
            <a:r>
              <a:rPr lang="en-GB" dirty="0">
                <a:solidFill>
                  <a:schemeClr val="bg1"/>
                </a:solidFill>
              </a:rPr>
              <a:t> </a:t>
            </a:r>
          </a:p>
          <a:p>
            <a:endParaRPr lang="en-GB" dirty="0"/>
          </a:p>
        </p:txBody>
      </p:sp>
    </p:spTree>
    <p:extLst>
      <p:ext uri="{BB962C8B-B14F-4D97-AF65-F5344CB8AC3E}">
        <p14:creationId xmlns:p14="http://schemas.microsoft.com/office/powerpoint/2010/main" val="1549115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on a field&#10;&#10;Description generated with very high confidence">
            <a:extLst>
              <a:ext uri="{FF2B5EF4-FFF2-40B4-BE49-F238E27FC236}">
                <a16:creationId xmlns:a16="http://schemas.microsoft.com/office/drawing/2014/main" id="{3BA37BB3-5BAB-435D-8451-A0169DC968E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2026" b="13705"/>
          <a:stretch/>
        </p:blipFill>
        <p:spPr>
          <a:xfrm>
            <a:off x="0" y="1"/>
            <a:ext cx="12191980" cy="6857999"/>
          </a:xfrm>
          <a:prstGeom prst="rect">
            <a:avLst/>
          </a:prstGeom>
          <a:effectLst>
            <a:glow rad="127000">
              <a:schemeClr val="tx1">
                <a:alpha val="21000"/>
              </a:schemeClr>
            </a:glow>
          </a:effectLst>
        </p:spPr>
      </p:pic>
      <p:sp>
        <p:nvSpPr>
          <p:cNvPr id="4" name="Title 3">
            <a:extLst>
              <a:ext uri="{FF2B5EF4-FFF2-40B4-BE49-F238E27FC236}">
                <a16:creationId xmlns:a16="http://schemas.microsoft.com/office/drawing/2014/main" id="{F242B265-27E6-4E1D-9A2B-C0DE33E17D25}"/>
              </a:ext>
            </a:extLst>
          </p:cNvPr>
          <p:cNvSpPr>
            <a:spLocks noGrp="1"/>
          </p:cNvSpPr>
          <p:nvPr>
            <p:ph type="ctrTitle"/>
          </p:nvPr>
        </p:nvSpPr>
        <p:spPr>
          <a:xfrm>
            <a:off x="857240" y="-1144588"/>
            <a:ext cx="10477500" cy="2900518"/>
          </a:xfrm>
        </p:spPr>
        <p:txBody>
          <a:bodyPr vert="horz" lIns="91440" tIns="45720" rIns="91440" bIns="45720" rtlCol="0">
            <a:normAutofit/>
          </a:bodyPr>
          <a:lstStyle/>
          <a:p>
            <a:r>
              <a:rPr lang="en-US" b="1" dirty="0">
                <a:solidFill>
                  <a:srgbClr val="FFFFFF"/>
                </a:solidFill>
              </a:rPr>
              <a:t>Late Eighteenth Century Ireland</a:t>
            </a:r>
            <a:endParaRPr lang="en-US" dirty="0">
              <a:solidFill>
                <a:srgbClr val="FFFFFF"/>
              </a:solidFill>
            </a:endParaRPr>
          </a:p>
        </p:txBody>
      </p:sp>
      <p:sp>
        <p:nvSpPr>
          <p:cNvPr id="5" name="TextBox 4">
            <a:extLst>
              <a:ext uri="{FF2B5EF4-FFF2-40B4-BE49-F238E27FC236}">
                <a16:creationId xmlns:a16="http://schemas.microsoft.com/office/drawing/2014/main" id="{E0D1CF64-6A29-4413-9C0C-50AB8BFC44A9}"/>
              </a:ext>
            </a:extLst>
          </p:cNvPr>
          <p:cNvSpPr txBox="1"/>
          <p:nvPr/>
        </p:nvSpPr>
        <p:spPr>
          <a:xfrm>
            <a:off x="7580245" y="6488658"/>
            <a:ext cx="5141844" cy="369332"/>
          </a:xfrm>
          <a:prstGeom prst="rect">
            <a:avLst/>
          </a:prstGeom>
          <a:noFill/>
        </p:spPr>
        <p:txBody>
          <a:bodyPr wrap="square" rtlCol="0">
            <a:spAutoFit/>
          </a:bodyPr>
          <a:lstStyle/>
          <a:p>
            <a:r>
              <a:rPr lang="en-GB" dirty="0"/>
              <a:t>Image from Battle of Vinegar Hill Re-enactment</a:t>
            </a:r>
          </a:p>
        </p:txBody>
      </p:sp>
    </p:spTree>
    <p:extLst>
      <p:ext uri="{BB962C8B-B14F-4D97-AF65-F5344CB8AC3E}">
        <p14:creationId xmlns:p14="http://schemas.microsoft.com/office/powerpoint/2010/main" val="334965387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AFCD-1986-455E-861F-F46D84AAEFF1}"/>
              </a:ext>
            </a:extLst>
          </p:cNvPr>
          <p:cNvSpPr txBox="1">
            <a:spLocks noGrp="1"/>
          </p:cNvSpPr>
          <p:nvPr>
            <p:ph type="title"/>
          </p:nvPr>
        </p:nvSpPr>
        <p:spPr>
          <a:xfrm>
            <a:off x="838200" y="365125"/>
            <a:ext cx="10515600" cy="1325563"/>
          </a:xfrm>
        </p:spPr>
        <p:txBody>
          <a:bodyPr>
            <a:normAutofit fontScale="90000"/>
          </a:bodyPr>
          <a:lstStyle/>
          <a:p>
            <a:br>
              <a:rPr lang="en-GB" b="1" dirty="0"/>
            </a:br>
            <a:r>
              <a:rPr lang="en-GB" b="1" dirty="0"/>
              <a:t>  </a:t>
            </a:r>
            <a:r>
              <a:rPr lang="en-GB" sz="3100" b="1" dirty="0">
                <a:solidFill>
                  <a:schemeClr val="bg1"/>
                </a:solidFill>
                <a:latin typeface="+mn-lt"/>
              </a:rPr>
              <a:t>Political Power &amp; Landownership in Ireland </a:t>
            </a:r>
            <a:br>
              <a:rPr lang="en-GB" dirty="0"/>
            </a:br>
            <a:br>
              <a:rPr lang="en-GB" dirty="0"/>
            </a:br>
            <a:endParaRPr lang="en-GB" dirty="0"/>
          </a:p>
        </p:txBody>
      </p:sp>
      <p:sp>
        <p:nvSpPr>
          <p:cNvPr id="3" name="Content Placeholder 2">
            <a:extLst>
              <a:ext uri="{FF2B5EF4-FFF2-40B4-BE49-F238E27FC236}">
                <a16:creationId xmlns:a16="http://schemas.microsoft.com/office/drawing/2014/main" id="{25D752E5-6EDC-45FE-B6B0-E9157B2ACBB5}"/>
              </a:ext>
            </a:extLst>
          </p:cNvPr>
          <p:cNvSpPr txBox="1">
            <a:spLocks noGrp="1"/>
          </p:cNvSpPr>
          <p:nvPr>
            <p:ph idx="1"/>
          </p:nvPr>
        </p:nvSpPr>
        <p:spPr>
          <a:xfrm>
            <a:off x="838203" y="1311962"/>
            <a:ext cx="10515600" cy="4865001"/>
          </a:xfrm>
        </p:spPr>
        <p:txBody>
          <a:bodyPr>
            <a:normAutofit lnSpcReduction="10000"/>
          </a:bodyPr>
          <a:lstStyle/>
          <a:p>
            <a:r>
              <a:rPr lang="en-GB" dirty="0">
                <a:solidFill>
                  <a:schemeClr val="bg1"/>
                </a:solidFill>
              </a:rPr>
              <a:t>In the late 18</a:t>
            </a:r>
            <a:r>
              <a:rPr lang="en-GB" baseline="30000" dirty="0">
                <a:solidFill>
                  <a:schemeClr val="bg1"/>
                </a:solidFill>
              </a:rPr>
              <a:t>th</a:t>
            </a:r>
            <a:r>
              <a:rPr lang="en-GB" dirty="0">
                <a:solidFill>
                  <a:schemeClr val="bg1"/>
                </a:solidFill>
              </a:rPr>
              <a:t> century there were 150 constituencies represented in the Irish House of Commons and over half of these constituencies were dominated by individuals or small groups of wealthy landowners.</a:t>
            </a:r>
            <a:r>
              <a:rPr lang="en-GB" sz="1400" dirty="0">
                <a:solidFill>
                  <a:schemeClr val="bg1"/>
                </a:solidFill>
              </a:rPr>
              <a:t>(5)</a:t>
            </a:r>
            <a:r>
              <a:rPr lang="en-GB" dirty="0">
                <a:solidFill>
                  <a:schemeClr val="bg1"/>
                </a:solidFill>
              </a:rPr>
              <a:t> </a:t>
            </a:r>
          </a:p>
          <a:p>
            <a:r>
              <a:rPr lang="en-GB" dirty="0">
                <a:solidFill>
                  <a:schemeClr val="bg1"/>
                </a:solidFill>
              </a:rPr>
              <a:t>Catholics were excluded from voting rights until 1793 and were excluded from holding seats in parliament until 1829. Presbyterians, while not excluded from parliament, were under-represented. </a:t>
            </a:r>
          </a:p>
          <a:p>
            <a:r>
              <a:rPr lang="en-GB" dirty="0">
                <a:solidFill>
                  <a:schemeClr val="bg1"/>
                </a:solidFill>
              </a:rPr>
              <a:t>In the 1780’s a campaign for parliamentary reform was launched. The aim of the campaign was to grant a greater majority of citizens’ voting rights and seats in parliament. However, reform proposals were rejected by the Irish parliament. </a:t>
            </a:r>
            <a:r>
              <a:rPr lang="en-GB" sz="1400" dirty="0">
                <a:solidFill>
                  <a:schemeClr val="bg1"/>
                </a:solidFill>
              </a:rPr>
              <a:t>(6)</a:t>
            </a:r>
          </a:p>
          <a:p>
            <a:pPr marL="0" indent="0">
              <a:buNone/>
            </a:pPr>
            <a:r>
              <a:rPr lang="en-GB"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A1D4DFA-0F00-4239-B254-A979D714806E}"/>
              </a:ext>
            </a:extLst>
          </p:cNvPr>
          <p:cNvSpPr>
            <a:spLocks noGrp="1"/>
          </p:cNvSpPr>
          <p:nvPr>
            <p:ph idx="1"/>
          </p:nvPr>
        </p:nvSpPr>
        <p:spPr>
          <a:xfrm>
            <a:off x="838200" y="804712"/>
            <a:ext cx="10515600" cy="5908431"/>
          </a:xfrm>
        </p:spPr>
        <p:txBody>
          <a:bodyPr>
            <a:normAutofit/>
          </a:bodyPr>
          <a:lstStyle/>
          <a:p>
            <a:r>
              <a:rPr lang="en-GB" dirty="0">
                <a:solidFill>
                  <a:schemeClr val="bg1"/>
                </a:solidFill>
              </a:rPr>
              <a:t>Over the course of the 18</a:t>
            </a:r>
            <a:r>
              <a:rPr lang="en-GB" baseline="30000" dirty="0">
                <a:solidFill>
                  <a:schemeClr val="bg1"/>
                </a:solidFill>
              </a:rPr>
              <a:t>th</a:t>
            </a:r>
            <a:r>
              <a:rPr lang="en-GB" dirty="0">
                <a:solidFill>
                  <a:schemeClr val="bg1"/>
                </a:solidFill>
              </a:rPr>
              <a:t> century agriculture prospered and new industries emerged. Ireland also experienced rapid population growth during the 18</a:t>
            </a:r>
            <a:r>
              <a:rPr lang="en-GB" baseline="30000" dirty="0">
                <a:solidFill>
                  <a:schemeClr val="bg1"/>
                </a:solidFill>
              </a:rPr>
              <a:t>th</a:t>
            </a:r>
            <a:r>
              <a:rPr lang="en-GB" dirty="0">
                <a:solidFill>
                  <a:schemeClr val="bg1"/>
                </a:solidFill>
              </a:rPr>
              <a:t> century. This increased population growth and economic prosperity led to increased demands for land. </a:t>
            </a:r>
            <a:r>
              <a:rPr lang="en-GB" sz="1400" dirty="0">
                <a:solidFill>
                  <a:schemeClr val="bg1"/>
                </a:solidFill>
              </a:rPr>
              <a:t>(7)</a:t>
            </a:r>
          </a:p>
          <a:p>
            <a:r>
              <a:rPr lang="en-GB" dirty="0">
                <a:solidFill>
                  <a:schemeClr val="bg1"/>
                </a:solidFill>
              </a:rPr>
              <a:t> The vast majority of land in late 18</a:t>
            </a:r>
            <a:r>
              <a:rPr lang="en-GB" baseline="30000" dirty="0">
                <a:solidFill>
                  <a:schemeClr val="bg1"/>
                </a:solidFill>
              </a:rPr>
              <a:t>th</a:t>
            </a:r>
            <a:r>
              <a:rPr lang="en-GB" dirty="0">
                <a:solidFill>
                  <a:schemeClr val="bg1"/>
                </a:solidFill>
              </a:rPr>
              <a:t> century Ireland was owned by Protestant landowners. In the previous century, vast amounts of land were confiscated from Catholic and Presbyterian landowners during the Cromwellian and Williamite land settlements. </a:t>
            </a:r>
          </a:p>
          <a:p>
            <a:r>
              <a:rPr lang="en-GB" dirty="0">
                <a:solidFill>
                  <a:schemeClr val="bg1"/>
                </a:solidFill>
              </a:rPr>
              <a:t>Members of the Ireland’s Protestant Ascendancy were also critical of English interference in Irish political affairs in the late 18</a:t>
            </a:r>
            <a:r>
              <a:rPr lang="en-GB" baseline="30000" dirty="0">
                <a:solidFill>
                  <a:schemeClr val="bg1"/>
                </a:solidFill>
              </a:rPr>
              <a:t>th</a:t>
            </a:r>
            <a:r>
              <a:rPr lang="en-GB" dirty="0">
                <a:solidFill>
                  <a:schemeClr val="bg1"/>
                </a:solidFill>
              </a:rPr>
              <a:t> century. </a:t>
            </a:r>
          </a:p>
        </p:txBody>
      </p:sp>
    </p:spTree>
    <p:extLst>
      <p:ext uri="{BB962C8B-B14F-4D97-AF65-F5344CB8AC3E}">
        <p14:creationId xmlns:p14="http://schemas.microsoft.com/office/powerpoint/2010/main" val="3273730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0609A7-A73F-4EF2-A5C6-66B02CB5CF04}"/>
              </a:ext>
            </a:extLst>
          </p:cNvPr>
          <p:cNvSpPr>
            <a:spLocks noGrp="1"/>
          </p:cNvSpPr>
          <p:nvPr>
            <p:ph idx="1"/>
          </p:nvPr>
        </p:nvSpPr>
        <p:spPr>
          <a:xfrm>
            <a:off x="838203" y="464234"/>
            <a:ext cx="10515600" cy="5712729"/>
          </a:xfrm>
        </p:spPr>
        <p:txBody>
          <a:bodyPr>
            <a:normAutofit/>
          </a:bodyPr>
          <a:lstStyle/>
          <a:p>
            <a:pPr marL="0" indent="0">
              <a:buNone/>
            </a:pPr>
            <a:r>
              <a:rPr lang="en-GB" b="1" dirty="0">
                <a:solidFill>
                  <a:schemeClr val="bg1"/>
                </a:solidFill>
              </a:rPr>
              <a:t>The Founding of the Society of United Irishmen</a:t>
            </a:r>
            <a:endParaRPr lang="en-GB" dirty="0">
              <a:solidFill>
                <a:schemeClr val="bg1"/>
              </a:solidFill>
            </a:endParaRPr>
          </a:p>
          <a:p>
            <a:r>
              <a:rPr lang="en-GB" dirty="0">
                <a:solidFill>
                  <a:schemeClr val="bg1"/>
                </a:solidFill>
              </a:rPr>
              <a:t>Inspired by the ideals of the Enlightenment and the successful revolutions in France and America, the Society of the United Irishmen was founded in Belfast in October 1791.</a:t>
            </a:r>
            <a:r>
              <a:rPr lang="en-GB" sz="1400" dirty="0">
                <a:solidFill>
                  <a:schemeClr val="bg1"/>
                </a:solidFill>
              </a:rPr>
              <a:t> (8) </a:t>
            </a:r>
          </a:p>
          <a:p>
            <a:r>
              <a:rPr lang="en-GB" dirty="0">
                <a:solidFill>
                  <a:schemeClr val="bg1"/>
                </a:solidFill>
              </a:rPr>
              <a:t>Some of its founding members included Samuel Neilson, Thomas Russell, James ‘Napper’ Tandy and Theobald Wolfe Tone. Its founders believed that social and political change were required in Ireland.  </a:t>
            </a:r>
          </a:p>
          <a:p>
            <a:r>
              <a:rPr lang="en-GB" dirty="0">
                <a:solidFill>
                  <a:schemeClr val="bg1"/>
                </a:solidFill>
              </a:rPr>
              <a:t>The Society of United Irishmen aimed to remedy the situation in Ireland by ensuring that each citizen was represented in parliament. Once this had been achieved, a campaign for a reduction of English influence in Irish affairs would commence. </a:t>
            </a:r>
            <a:r>
              <a:rPr lang="en-GB" sz="1400" dirty="0">
                <a:solidFill>
                  <a:schemeClr val="bg1"/>
                </a:solidFill>
              </a:rPr>
              <a:t>(9)</a:t>
            </a:r>
          </a:p>
        </p:txBody>
      </p:sp>
    </p:spTree>
    <p:extLst>
      <p:ext uri="{BB962C8B-B14F-4D97-AF65-F5344CB8AC3E}">
        <p14:creationId xmlns:p14="http://schemas.microsoft.com/office/powerpoint/2010/main" val="1073561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gallery&#10;&#10;Description generated with high confidence">
            <a:extLst>
              <a:ext uri="{FF2B5EF4-FFF2-40B4-BE49-F238E27FC236}">
                <a16:creationId xmlns:a16="http://schemas.microsoft.com/office/drawing/2014/main" id="{B9F70280-B5D3-43F9-9E68-2C4CBBE3D7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275" r="1" b="3026"/>
          <a:stretch/>
        </p:blipFill>
        <p:spPr>
          <a:xfrm>
            <a:off x="20" y="10"/>
            <a:ext cx="6105635" cy="6857990"/>
          </a:xfrm>
          <a:prstGeom prst="rect">
            <a:avLst/>
          </a:prstGeom>
        </p:spPr>
      </p:pic>
      <p:sp>
        <p:nvSpPr>
          <p:cNvPr id="6" name="TextBox 5">
            <a:extLst>
              <a:ext uri="{FF2B5EF4-FFF2-40B4-BE49-F238E27FC236}">
                <a16:creationId xmlns:a16="http://schemas.microsoft.com/office/drawing/2014/main" id="{B84A7A13-6D65-443D-ABB0-F73A6AE53F23}"/>
              </a:ext>
            </a:extLst>
          </p:cNvPr>
          <p:cNvSpPr txBox="1"/>
          <p:nvPr/>
        </p:nvSpPr>
        <p:spPr>
          <a:xfrm>
            <a:off x="6661326" y="-994830"/>
            <a:ext cx="5211803" cy="5141741"/>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4400" dirty="0">
                <a:solidFill>
                  <a:schemeClr val="bg1"/>
                </a:solidFill>
                <a:latin typeface="+mj-lt"/>
                <a:ea typeface="+mj-ea"/>
                <a:cs typeface="+mj-cs"/>
              </a:rPr>
              <a:t>James ‘Napper’ Tandy</a:t>
            </a:r>
          </a:p>
          <a:p>
            <a:pPr>
              <a:lnSpc>
                <a:spcPct val="90000"/>
              </a:lnSpc>
              <a:spcBef>
                <a:spcPct val="0"/>
              </a:spcBef>
              <a:spcAft>
                <a:spcPts val="600"/>
              </a:spcAft>
            </a:pPr>
            <a:r>
              <a:rPr lang="en-US" sz="2800" dirty="0">
                <a:solidFill>
                  <a:schemeClr val="bg1"/>
                </a:solidFill>
                <a:ea typeface="+mj-ea"/>
                <a:cs typeface="+mj-cs"/>
              </a:rPr>
              <a:t>By </a:t>
            </a:r>
            <a:r>
              <a:rPr lang="en-GB" sz="2800" dirty="0">
                <a:solidFill>
                  <a:schemeClr val="bg1"/>
                </a:solidFill>
                <a:ea typeface="+mj-ea"/>
                <a:cs typeface="+mj-cs"/>
              </a:rPr>
              <a:t>Charles Joseph </a:t>
            </a:r>
            <a:r>
              <a:rPr lang="en-GB" sz="2800" dirty="0" err="1">
                <a:solidFill>
                  <a:schemeClr val="bg1"/>
                </a:solidFill>
                <a:ea typeface="+mj-ea"/>
                <a:cs typeface="+mj-cs"/>
              </a:rPr>
              <a:t>Hullmandel</a:t>
            </a:r>
            <a:r>
              <a:rPr lang="en-GB" sz="2800" dirty="0">
                <a:solidFill>
                  <a:schemeClr val="bg1"/>
                </a:solidFill>
                <a:ea typeface="+mj-ea"/>
                <a:cs typeface="+mj-cs"/>
              </a:rPr>
              <a:t> &amp; Catherine Sampson Tone.  </a:t>
            </a:r>
            <a:endParaRPr lang="en-US" sz="2800" dirty="0">
              <a:solidFill>
                <a:schemeClr val="bg1"/>
              </a:solidFill>
              <a:ea typeface="+mj-ea"/>
              <a:cs typeface="+mj-cs"/>
            </a:endParaRPr>
          </a:p>
        </p:txBody>
      </p:sp>
      <p:sp>
        <p:nvSpPr>
          <p:cNvPr id="8" name="TextBox 7">
            <a:extLst>
              <a:ext uri="{FF2B5EF4-FFF2-40B4-BE49-F238E27FC236}">
                <a16:creationId xmlns:a16="http://schemas.microsoft.com/office/drawing/2014/main" id="{25F179C7-79B5-4289-941F-30E98D885AE4}"/>
              </a:ext>
            </a:extLst>
          </p:cNvPr>
          <p:cNvSpPr txBox="1"/>
          <p:nvPr/>
        </p:nvSpPr>
        <p:spPr>
          <a:xfrm>
            <a:off x="6579704" y="6685722"/>
            <a:ext cx="5445826" cy="369332"/>
          </a:xfrm>
          <a:prstGeom prst="rect">
            <a:avLst/>
          </a:prstGeom>
          <a:noFill/>
        </p:spPr>
        <p:txBody>
          <a:bodyPr wrap="square" rtlCol="0">
            <a:spAutoFit/>
          </a:bodyPr>
          <a:lstStyle/>
          <a:p>
            <a:endParaRPr lang="en-GB" dirty="0"/>
          </a:p>
        </p:txBody>
      </p:sp>
      <p:sp>
        <p:nvSpPr>
          <p:cNvPr id="9" name="TextBox 8">
            <a:extLst>
              <a:ext uri="{FF2B5EF4-FFF2-40B4-BE49-F238E27FC236}">
                <a16:creationId xmlns:a16="http://schemas.microsoft.com/office/drawing/2014/main" id="{0A046B0C-9B53-4241-99ED-63609DDA9DAE}"/>
              </a:ext>
            </a:extLst>
          </p:cNvPr>
          <p:cNvSpPr txBox="1"/>
          <p:nvPr/>
        </p:nvSpPr>
        <p:spPr>
          <a:xfrm>
            <a:off x="6765880" y="6316390"/>
            <a:ext cx="5002696" cy="369332"/>
          </a:xfrm>
          <a:prstGeom prst="rect">
            <a:avLst/>
          </a:prstGeom>
          <a:noFill/>
        </p:spPr>
        <p:txBody>
          <a:bodyPr wrap="square" rtlCol="0">
            <a:spAutoFit/>
          </a:bodyPr>
          <a:lstStyle/>
          <a:p>
            <a:r>
              <a:rPr lang="en-GB" dirty="0"/>
              <a:t> </a:t>
            </a:r>
            <a:r>
              <a:rPr lang="en-GB" dirty="0">
                <a:solidFill>
                  <a:schemeClr val="bg1"/>
                </a:solidFill>
              </a:rPr>
              <a:t>Image courtesy of the National Library of Ireland </a:t>
            </a:r>
          </a:p>
        </p:txBody>
      </p:sp>
    </p:spTree>
    <p:extLst>
      <p:ext uri="{BB962C8B-B14F-4D97-AF65-F5344CB8AC3E}">
        <p14:creationId xmlns:p14="http://schemas.microsoft.com/office/powerpoint/2010/main" val="1527264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030DC-E133-4333-97D6-216449435087}"/>
              </a:ext>
            </a:extLst>
          </p:cNvPr>
          <p:cNvSpPr>
            <a:spLocks noGrp="1"/>
          </p:cNvSpPr>
          <p:nvPr>
            <p:ph type="title"/>
          </p:nvPr>
        </p:nvSpPr>
        <p:spPr>
          <a:xfrm>
            <a:off x="838200" y="182245"/>
            <a:ext cx="10515600" cy="1325563"/>
          </a:xfrm>
        </p:spPr>
        <p:txBody>
          <a:bodyPr>
            <a:normAutofit/>
          </a:bodyPr>
          <a:lstStyle/>
          <a:p>
            <a:r>
              <a:rPr lang="en-GB" sz="2800" b="1" dirty="0">
                <a:solidFill>
                  <a:schemeClr val="bg1"/>
                </a:solidFill>
                <a:latin typeface="+mn-lt"/>
              </a:rPr>
              <a:t>French Symbols Adopted by the United Irishmen</a:t>
            </a:r>
          </a:p>
        </p:txBody>
      </p:sp>
      <p:sp>
        <p:nvSpPr>
          <p:cNvPr id="3" name="Content Placeholder 2">
            <a:extLst>
              <a:ext uri="{FF2B5EF4-FFF2-40B4-BE49-F238E27FC236}">
                <a16:creationId xmlns:a16="http://schemas.microsoft.com/office/drawing/2014/main" id="{095728CA-69B5-4F99-AD81-28262AD24FA7}"/>
              </a:ext>
            </a:extLst>
          </p:cNvPr>
          <p:cNvSpPr>
            <a:spLocks noGrp="1"/>
          </p:cNvSpPr>
          <p:nvPr>
            <p:ph idx="1"/>
          </p:nvPr>
        </p:nvSpPr>
        <p:spPr>
          <a:xfrm>
            <a:off x="838200" y="1223890"/>
            <a:ext cx="10515600" cy="5634110"/>
          </a:xfrm>
        </p:spPr>
        <p:txBody>
          <a:bodyPr>
            <a:normAutofit fontScale="55000" lnSpcReduction="20000"/>
          </a:bodyPr>
          <a:lstStyle/>
          <a:p>
            <a:pPr marL="0" indent="0">
              <a:buNone/>
            </a:pPr>
            <a:r>
              <a:rPr lang="en-GB" sz="4400" dirty="0">
                <a:solidFill>
                  <a:schemeClr val="bg1"/>
                </a:solidFill>
                <a:latin typeface="Calibri" panose="020F0502020204030204" pitchFamily="34" charset="0"/>
                <a:cs typeface="Calibri" panose="020F0502020204030204" pitchFamily="34" charset="0"/>
              </a:rPr>
              <a:t>The Tree of Liberty was a symbol of the successful revolution in France. In Ireland, liberty trees were planted throughout the country in the 1790’s. </a:t>
            </a:r>
            <a:r>
              <a:rPr lang="en-GB" sz="2500" dirty="0">
                <a:solidFill>
                  <a:schemeClr val="bg1"/>
                </a:solidFill>
                <a:latin typeface="Calibri" panose="020F0502020204030204" pitchFamily="34" charset="0"/>
                <a:cs typeface="Calibri" panose="020F0502020204030204" pitchFamily="34" charset="0"/>
              </a:rPr>
              <a:t>(10) </a:t>
            </a:r>
            <a:r>
              <a:rPr lang="en-GB" sz="4400" dirty="0">
                <a:solidFill>
                  <a:schemeClr val="bg1"/>
                </a:solidFill>
                <a:latin typeface="Calibri" panose="020F0502020204030204" pitchFamily="34" charset="0"/>
                <a:cs typeface="Calibri" panose="020F0502020204030204" pitchFamily="34" charset="0"/>
              </a:rPr>
              <a:t>The Society of United Irishmen also adopted a catechism surrounding the Tree of Liberty. </a:t>
            </a:r>
          </a:p>
          <a:p>
            <a:pPr marL="0" indent="0">
              <a:lnSpc>
                <a:spcPct val="120000"/>
              </a:lnSpc>
              <a:buNone/>
            </a:pPr>
            <a:r>
              <a:rPr lang="en-GB" sz="3800" dirty="0">
                <a:solidFill>
                  <a:schemeClr val="bg1"/>
                </a:solidFill>
              </a:rPr>
              <a:t>What is that in your hand?</a:t>
            </a:r>
          </a:p>
          <a:p>
            <a:pPr marL="0" indent="0">
              <a:lnSpc>
                <a:spcPct val="120000"/>
              </a:lnSpc>
              <a:buNone/>
            </a:pPr>
            <a:r>
              <a:rPr lang="en-GB" sz="3800" dirty="0">
                <a:solidFill>
                  <a:schemeClr val="bg1"/>
                </a:solidFill>
              </a:rPr>
              <a:t>-- It is a branch</a:t>
            </a:r>
          </a:p>
          <a:p>
            <a:pPr marL="0" indent="0">
              <a:lnSpc>
                <a:spcPct val="120000"/>
              </a:lnSpc>
              <a:buNone/>
            </a:pPr>
            <a:r>
              <a:rPr lang="en-GB" sz="3800" dirty="0">
                <a:solidFill>
                  <a:schemeClr val="bg1"/>
                </a:solidFill>
              </a:rPr>
              <a:t>Of What?</a:t>
            </a:r>
          </a:p>
          <a:p>
            <a:pPr marL="0" indent="0">
              <a:lnSpc>
                <a:spcPct val="120000"/>
              </a:lnSpc>
              <a:buNone/>
            </a:pPr>
            <a:r>
              <a:rPr lang="en-GB" sz="3800" dirty="0">
                <a:solidFill>
                  <a:schemeClr val="bg1"/>
                </a:solidFill>
              </a:rPr>
              <a:t>-- Of the Tree of Liberty</a:t>
            </a:r>
          </a:p>
          <a:p>
            <a:pPr marL="0" indent="0">
              <a:lnSpc>
                <a:spcPct val="120000"/>
              </a:lnSpc>
              <a:buNone/>
            </a:pPr>
            <a:r>
              <a:rPr lang="en-GB" sz="3800" dirty="0">
                <a:solidFill>
                  <a:schemeClr val="bg1"/>
                </a:solidFill>
              </a:rPr>
              <a:t>Where did it first grow?</a:t>
            </a:r>
          </a:p>
          <a:p>
            <a:pPr marL="0" indent="0">
              <a:lnSpc>
                <a:spcPct val="120000"/>
              </a:lnSpc>
              <a:buNone/>
            </a:pPr>
            <a:r>
              <a:rPr lang="en-GB" sz="3800" dirty="0">
                <a:solidFill>
                  <a:schemeClr val="bg1"/>
                </a:solidFill>
              </a:rPr>
              <a:t>-- In America</a:t>
            </a:r>
          </a:p>
          <a:p>
            <a:pPr marL="0" indent="0">
              <a:lnSpc>
                <a:spcPct val="120000"/>
              </a:lnSpc>
              <a:buNone/>
            </a:pPr>
            <a:r>
              <a:rPr lang="en-GB" sz="3800" dirty="0">
                <a:solidFill>
                  <a:schemeClr val="bg1"/>
                </a:solidFill>
              </a:rPr>
              <a:t>Where does it bloom?</a:t>
            </a:r>
          </a:p>
          <a:p>
            <a:pPr marL="0" indent="0">
              <a:lnSpc>
                <a:spcPct val="120000"/>
              </a:lnSpc>
              <a:buNone/>
            </a:pPr>
            <a:r>
              <a:rPr lang="en-GB" sz="3800" dirty="0">
                <a:solidFill>
                  <a:schemeClr val="bg1"/>
                </a:solidFill>
              </a:rPr>
              <a:t>-- In France</a:t>
            </a:r>
          </a:p>
          <a:p>
            <a:pPr marL="0" indent="0">
              <a:lnSpc>
                <a:spcPct val="120000"/>
              </a:lnSpc>
              <a:buNone/>
            </a:pPr>
            <a:r>
              <a:rPr lang="en-GB" sz="3800" dirty="0">
                <a:solidFill>
                  <a:schemeClr val="bg1"/>
                </a:solidFill>
              </a:rPr>
              <a:t>Where did the seed fall?</a:t>
            </a:r>
          </a:p>
          <a:p>
            <a:pPr marL="0" indent="0">
              <a:lnSpc>
                <a:spcPct val="120000"/>
              </a:lnSpc>
              <a:buNone/>
            </a:pPr>
            <a:r>
              <a:rPr lang="en-GB" sz="3800" dirty="0">
                <a:solidFill>
                  <a:schemeClr val="bg1"/>
                </a:solidFill>
              </a:rPr>
              <a:t>-- In Ireland.</a:t>
            </a:r>
          </a:p>
          <a:p>
            <a:pPr marL="0" indent="0">
              <a:buNone/>
            </a:pPr>
            <a:endParaRPr lang="en-GB" dirty="0"/>
          </a:p>
        </p:txBody>
      </p:sp>
    </p:spTree>
    <p:extLst>
      <p:ext uri="{BB962C8B-B14F-4D97-AF65-F5344CB8AC3E}">
        <p14:creationId xmlns:p14="http://schemas.microsoft.com/office/powerpoint/2010/main" val="3039465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1AA99-1138-473B-ADF0-F5F4AF6F4426}"/>
              </a:ext>
            </a:extLst>
          </p:cNvPr>
          <p:cNvSpPr>
            <a:spLocks noGrp="1"/>
          </p:cNvSpPr>
          <p:nvPr>
            <p:ph type="title"/>
          </p:nvPr>
        </p:nvSpPr>
        <p:spPr>
          <a:xfrm>
            <a:off x="6983897" y="365125"/>
            <a:ext cx="4929808" cy="5704371"/>
          </a:xfrm>
        </p:spPr>
        <p:txBody>
          <a:bodyPr/>
          <a:lstStyle/>
          <a:p>
            <a:pPr algn="ctr"/>
            <a:r>
              <a:rPr lang="en-GB" dirty="0">
                <a:solidFill>
                  <a:schemeClr val="bg1"/>
                </a:solidFill>
                <a:latin typeface="+mn-lt"/>
              </a:rPr>
              <a:t>The United Irish Patriots of 1798</a:t>
            </a:r>
          </a:p>
        </p:txBody>
      </p:sp>
      <p:pic>
        <p:nvPicPr>
          <p:cNvPr id="5" name="Content Placeholder 4">
            <a:extLst>
              <a:ext uri="{FF2B5EF4-FFF2-40B4-BE49-F238E27FC236}">
                <a16:creationId xmlns:a16="http://schemas.microsoft.com/office/drawing/2014/main" id="{40332F3C-6758-4496-9C61-025F36AB6A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53" t="1353" r="2149" b="2856"/>
          <a:stretch/>
        </p:blipFill>
        <p:spPr>
          <a:xfrm>
            <a:off x="1" y="0"/>
            <a:ext cx="6427304" cy="6858000"/>
          </a:xfrm>
        </p:spPr>
      </p:pic>
      <p:sp>
        <p:nvSpPr>
          <p:cNvPr id="6" name="TextBox 5">
            <a:extLst>
              <a:ext uri="{FF2B5EF4-FFF2-40B4-BE49-F238E27FC236}">
                <a16:creationId xmlns:a16="http://schemas.microsoft.com/office/drawing/2014/main" id="{5FB8DEAB-1350-434C-A415-A90EED2AE019}"/>
              </a:ext>
            </a:extLst>
          </p:cNvPr>
          <p:cNvSpPr txBox="1"/>
          <p:nvPr/>
        </p:nvSpPr>
        <p:spPr>
          <a:xfrm>
            <a:off x="7364129" y="6323598"/>
            <a:ext cx="4388101" cy="338554"/>
          </a:xfrm>
          <a:prstGeom prst="rect">
            <a:avLst/>
          </a:prstGeom>
          <a:noFill/>
        </p:spPr>
        <p:txBody>
          <a:bodyPr wrap="square" rtlCol="0">
            <a:spAutoFit/>
          </a:bodyPr>
          <a:lstStyle/>
          <a:p>
            <a:r>
              <a:rPr lang="en-GB" sz="1600" dirty="0">
                <a:solidFill>
                  <a:schemeClr val="bg1"/>
                </a:solidFill>
              </a:rPr>
              <a:t>Image courtesy of the National Library of Ireland </a:t>
            </a:r>
          </a:p>
        </p:txBody>
      </p:sp>
    </p:spTree>
    <p:extLst>
      <p:ext uri="{BB962C8B-B14F-4D97-AF65-F5344CB8AC3E}">
        <p14:creationId xmlns:p14="http://schemas.microsoft.com/office/powerpoint/2010/main" val="3458007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DBE1-8B79-4744-A908-38AA84667153}"/>
              </a:ext>
            </a:extLst>
          </p:cNvPr>
          <p:cNvSpPr>
            <a:spLocks noGrp="1"/>
          </p:cNvSpPr>
          <p:nvPr>
            <p:ph type="title"/>
          </p:nvPr>
        </p:nvSpPr>
        <p:spPr>
          <a:xfrm>
            <a:off x="838203" y="365130"/>
            <a:ext cx="10515600" cy="1041640"/>
          </a:xfrm>
        </p:spPr>
        <p:txBody>
          <a:bodyPr>
            <a:normAutofit/>
          </a:bodyPr>
          <a:lstStyle/>
          <a:p>
            <a:r>
              <a:rPr lang="en-GB" sz="3100" b="1" dirty="0">
                <a:solidFill>
                  <a:schemeClr val="bg1"/>
                </a:solidFill>
                <a:latin typeface="+mn-lt"/>
              </a:rPr>
              <a:t>The Suppression of the Society of United Irishmen  </a:t>
            </a:r>
            <a:endParaRPr lang="en-GB" dirty="0">
              <a:solidFill>
                <a:schemeClr val="bg1"/>
              </a:solidFill>
              <a:latin typeface="+mn-lt"/>
            </a:endParaRPr>
          </a:p>
        </p:txBody>
      </p:sp>
      <p:sp>
        <p:nvSpPr>
          <p:cNvPr id="3" name="Content Placeholder 2">
            <a:extLst>
              <a:ext uri="{FF2B5EF4-FFF2-40B4-BE49-F238E27FC236}">
                <a16:creationId xmlns:a16="http://schemas.microsoft.com/office/drawing/2014/main" id="{AB1FE48F-5704-4D30-BC16-FB61C9CD7D28}"/>
              </a:ext>
            </a:extLst>
          </p:cNvPr>
          <p:cNvSpPr>
            <a:spLocks noGrp="1"/>
          </p:cNvSpPr>
          <p:nvPr>
            <p:ph idx="1"/>
          </p:nvPr>
        </p:nvSpPr>
        <p:spPr>
          <a:xfrm>
            <a:off x="838203" y="1223889"/>
            <a:ext cx="10515600" cy="4953074"/>
          </a:xfrm>
        </p:spPr>
        <p:txBody>
          <a:bodyPr>
            <a:normAutofit/>
          </a:bodyPr>
          <a:lstStyle/>
          <a:p>
            <a:r>
              <a:rPr lang="en-GB" dirty="0">
                <a:solidFill>
                  <a:schemeClr val="bg1"/>
                </a:solidFill>
              </a:rPr>
              <a:t>When war broke out between England and France in 1793, the English government utilised a policy of appeasement and repression in Ireland. </a:t>
            </a:r>
          </a:p>
          <a:p>
            <a:r>
              <a:rPr lang="en-GB" dirty="0">
                <a:solidFill>
                  <a:schemeClr val="bg1"/>
                </a:solidFill>
              </a:rPr>
              <a:t>The Catholic Relief Act was passed, it granted Catholic landowners voting rights but did not encompass the full Catholic emancipation which campaigners had hoped for. </a:t>
            </a:r>
          </a:p>
          <a:p>
            <a:r>
              <a:rPr lang="en-GB" dirty="0">
                <a:solidFill>
                  <a:schemeClr val="bg1"/>
                </a:solidFill>
              </a:rPr>
              <a:t>Fears of a possible alliance between the Society of United Irishmen and the French led to the introduction of the Gunpowder Act, Militia Act and Convention Act in 1793. These acts combined with the imprisonment of several leading members of the United Irishmen, led their leaders to believe that further reform efforts were futile. </a:t>
            </a:r>
            <a:r>
              <a:rPr lang="en-GB" sz="1400" dirty="0">
                <a:solidFill>
                  <a:schemeClr val="bg1"/>
                </a:solidFill>
              </a:rPr>
              <a:t>(11) </a:t>
            </a:r>
          </a:p>
        </p:txBody>
      </p:sp>
    </p:spTree>
    <p:extLst>
      <p:ext uri="{BB962C8B-B14F-4D97-AF65-F5344CB8AC3E}">
        <p14:creationId xmlns:p14="http://schemas.microsoft.com/office/powerpoint/2010/main" val="1980412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7BA005-BD7E-43DB-A5E0-239FA0162340}"/>
              </a:ext>
            </a:extLst>
          </p:cNvPr>
          <p:cNvSpPr>
            <a:spLocks noGrp="1"/>
          </p:cNvSpPr>
          <p:nvPr>
            <p:ph idx="1"/>
          </p:nvPr>
        </p:nvSpPr>
        <p:spPr>
          <a:xfrm>
            <a:off x="838202" y="393895"/>
            <a:ext cx="10683237" cy="5783068"/>
          </a:xfrm>
        </p:spPr>
        <p:txBody>
          <a:bodyPr>
            <a:normAutofit/>
          </a:bodyPr>
          <a:lstStyle/>
          <a:p>
            <a:endParaRPr lang="en-GB" dirty="0"/>
          </a:p>
          <a:p>
            <a:r>
              <a:rPr lang="en-GB" dirty="0">
                <a:solidFill>
                  <a:schemeClr val="bg1"/>
                </a:solidFill>
              </a:rPr>
              <a:t>In 1794, Wolfe Tone expressed his belief that a French invasion would be welcomed in Ireland:</a:t>
            </a:r>
          </a:p>
          <a:p>
            <a:pPr marL="0" indent="0">
              <a:buNone/>
            </a:pPr>
            <a:r>
              <a:rPr lang="en-GB" sz="2200" dirty="0">
                <a:solidFill>
                  <a:schemeClr val="bg1"/>
                </a:solidFill>
              </a:rPr>
              <a:t>	From reason, reflection, interest, prejudice, the spirit of change, and the misery of  	the great bulk  of the nation […] there seems little doubt, but an invasion in  	sufficient force would be supported by the people. </a:t>
            </a:r>
            <a:r>
              <a:rPr lang="en-GB" sz="1400" dirty="0">
                <a:solidFill>
                  <a:schemeClr val="bg1"/>
                </a:solidFill>
              </a:rPr>
              <a:t>(</a:t>
            </a:r>
            <a:r>
              <a:rPr lang="en-GB" sz="1500" dirty="0">
                <a:solidFill>
                  <a:schemeClr val="bg1"/>
                </a:solidFill>
              </a:rPr>
              <a:t>12)                                                                                </a:t>
            </a:r>
          </a:p>
          <a:p>
            <a:r>
              <a:rPr lang="en-GB" dirty="0">
                <a:solidFill>
                  <a:schemeClr val="bg1"/>
                </a:solidFill>
              </a:rPr>
              <a:t>This statement provides evidence of the transformation from a reform movement to a revolutionary body, which the Society of United Irishmen was undergoing. </a:t>
            </a:r>
          </a:p>
          <a:p>
            <a:r>
              <a:rPr lang="en-GB" dirty="0">
                <a:solidFill>
                  <a:schemeClr val="bg1"/>
                </a:solidFill>
              </a:rPr>
              <a:t>Hopes that greater rights would be granted to Catholics or reform of parliament would take place were dashed when Lord Fitzwilliam was recalled from his role as Lord Lieutenant, in February 1795. This led to the radicalisation of many reformers. </a:t>
            </a:r>
            <a:r>
              <a:rPr lang="en-GB" sz="1500" dirty="0">
                <a:solidFill>
                  <a:schemeClr val="bg1"/>
                </a:solidFill>
              </a:rPr>
              <a:t>(13)           </a:t>
            </a:r>
          </a:p>
          <a:p>
            <a:pPr marL="0" indent="0">
              <a:buNone/>
            </a:pPr>
            <a:endParaRPr lang="en-GB" dirty="0"/>
          </a:p>
          <a:p>
            <a:endParaRPr lang="en-GB" dirty="0"/>
          </a:p>
          <a:p>
            <a:pPr marL="0" indent="0">
              <a:buNone/>
            </a:pPr>
            <a:endParaRPr lang="en-GB" dirty="0"/>
          </a:p>
        </p:txBody>
      </p:sp>
    </p:spTree>
    <p:extLst>
      <p:ext uri="{BB962C8B-B14F-4D97-AF65-F5344CB8AC3E}">
        <p14:creationId xmlns:p14="http://schemas.microsoft.com/office/powerpoint/2010/main" val="2341177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1025F8-F86C-4932-B49E-8B896FB82EDB}"/>
              </a:ext>
            </a:extLst>
          </p:cNvPr>
          <p:cNvSpPr>
            <a:spLocks noGrp="1"/>
          </p:cNvSpPr>
          <p:nvPr>
            <p:ph type="title"/>
          </p:nvPr>
        </p:nvSpPr>
        <p:spPr/>
        <p:txBody>
          <a:bodyPr>
            <a:normAutofit/>
          </a:bodyPr>
          <a:lstStyle/>
          <a:p>
            <a:r>
              <a:rPr lang="en-GB" b="1" dirty="0">
                <a:solidFill>
                  <a:schemeClr val="bg1"/>
                </a:solidFill>
              </a:rPr>
              <a:t>Contents</a:t>
            </a:r>
            <a:r>
              <a:rPr lang="en-GB" b="1" dirty="0">
                <a:solidFill>
                  <a:schemeClr val="bg1"/>
                </a:solidFill>
                <a:latin typeface="+mn-lt"/>
              </a:rPr>
              <a:t> </a:t>
            </a:r>
          </a:p>
        </p:txBody>
      </p:sp>
      <p:sp>
        <p:nvSpPr>
          <p:cNvPr id="5" name="Content Placeholder 4">
            <a:extLst>
              <a:ext uri="{FF2B5EF4-FFF2-40B4-BE49-F238E27FC236}">
                <a16:creationId xmlns:a16="http://schemas.microsoft.com/office/drawing/2014/main" id="{50860B45-B893-4B44-94A9-2C19CE5901CD}"/>
              </a:ext>
            </a:extLst>
          </p:cNvPr>
          <p:cNvSpPr>
            <a:spLocks noGrp="1"/>
          </p:cNvSpPr>
          <p:nvPr>
            <p:ph idx="1"/>
          </p:nvPr>
        </p:nvSpPr>
        <p:spPr>
          <a:xfrm>
            <a:off x="838200" y="1505243"/>
            <a:ext cx="10515600" cy="4671720"/>
          </a:xfrm>
        </p:spPr>
        <p:txBody>
          <a:bodyPr>
            <a:normAutofit fontScale="92500" lnSpcReduction="10000"/>
          </a:bodyPr>
          <a:lstStyle/>
          <a:p>
            <a:pPr marL="0" indent="0">
              <a:buNone/>
            </a:pPr>
            <a:r>
              <a:rPr lang="en-GB" sz="3000" dirty="0">
                <a:solidFill>
                  <a:schemeClr val="bg1"/>
                </a:solidFill>
              </a:rPr>
              <a:t>Introduction</a:t>
            </a:r>
          </a:p>
          <a:p>
            <a:pPr marL="0" indent="0">
              <a:buNone/>
            </a:pPr>
            <a:r>
              <a:rPr lang="en-GB" sz="3000" dirty="0">
                <a:solidFill>
                  <a:schemeClr val="bg1"/>
                </a:solidFill>
              </a:rPr>
              <a:t>The Age of Revolution </a:t>
            </a:r>
          </a:p>
          <a:p>
            <a:pPr marL="0" indent="0">
              <a:buNone/>
            </a:pPr>
            <a:r>
              <a:rPr lang="en-GB" sz="3000" dirty="0">
                <a:solidFill>
                  <a:schemeClr val="bg1"/>
                </a:solidFill>
              </a:rPr>
              <a:t>Late Eighteenth Century Ireland </a:t>
            </a:r>
          </a:p>
          <a:p>
            <a:pPr marL="0" indent="0">
              <a:buNone/>
            </a:pPr>
            <a:r>
              <a:rPr lang="en-GB" sz="3000" dirty="0">
                <a:solidFill>
                  <a:schemeClr val="bg1"/>
                </a:solidFill>
              </a:rPr>
              <a:t>Theobald Wolfe Tone </a:t>
            </a:r>
          </a:p>
          <a:p>
            <a:pPr marL="0" indent="0">
              <a:buNone/>
            </a:pPr>
            <a:r>
              <a:rPr lang="en-GB" sz="3000" dirty="0">
                <a:solidFill>
                  <a:schemeClr val="bg1"/>
                </a:solidFill>
              </a:rPr>
              <a:t>Countdown to Rebellion  </a:t>
            </a:r>
          </a:p>
          <a:p>
            <a:pPr marL="0" indent="0">
              <a:buNone/>
            </a:pPr>
            <a:r>
              <a:rPr lang="en-GB" sz="3000" dirty="0">
                <a:solidFill>
                  <a:schemeClr val="bg1"/>
                </a:solidFill>
              </a:rPr>
              <a:t>Outbreak of Rebellion </a:t>
            </a:r>
          </a:p>
          <a:p>
            <a:pPr marL="0" indent="0">
              <a:buNone/>
            </a:pPr>
            <a:r>
              <a:rPr lang="en-GB" sz="3000" dirty="0">
                <a:solidFill>
                  <a:schemeClr val="bg1"/>
                </a:solidFill>
              </a:rPr>
              <a:t>Rebellion in County Wexford </a:t>
            </a:r>
          </a:p>
          <a:p>
            <a:pPr marL="0" indent="0">
              <a:buNone/>
            </a:pPr>
            <a:r>
              <a:rPr lang="en-GB" sz="3000" dirty="0">
                <a:solidFill>
                  <a:schemeClr val="bg1"/>
                </a:solidFill>
              </a:rPr>
              <a:t>Wexford Leaders </a:t>
            </a:r>
          </a:p>
          <a:p>
            <a:pPr marL="0" indent="0">
              <a:buNone/>
            </a:pPr>
            <a:r>
              <a:rPr lang="en-GB" sz="3000" dirty="0">
                <a:solidFill>
                  <a:schemeClr val="bg1"/>
                </a:solidFill>
              </a:rPr>
              <a:t>Final Days &amp; Aftermath</a:t>
            </a:r>
          </a:p>
          <a:p>
            <a:pPr marL="0" indent="0">
              <a:buNone/>
            </a:pPr>
            <a:r>
              <a:rPr lang="en-GB" sz="3000" dirty="0">
                <a:solidFill>
                  <a:schemeClr val="bg1"/>
                </a:solidFill>
              </a:rPr>
              <a:t>1798 Ballads, Poems &amp; Weaponry </a:t>
            </a:r>
          </a:p>
          <a:p>
            <a:endParaRPr lang="en-GB" dirty="0"/>
          </a:p>
        </p:txBody>
      </p:sp>
    </p:spTree>
    <p:extLst>
      <p:ext uri="{BB962C8B-B14F-4D97-AF65-F5344CB8AC3E}">
        <p14:creationId xmlns:p14="http://schemas.microsoft.com/office/powerpoint/2010/main" val="806929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2C45F1-6899-443C-9BD2-56310AABA4AD}"/>
              </a:ext>
            </a:extLst>
          </p:cNvPr>
          <p:cNvSpPr>
            <a:spLocks noGrp="1"/>
          </p:cNvSpPr>
          <p:nvPr>
            <p:ph idx="1"/>
          </p:nvPr>
        </p:nvSpPr>
        <p:spPr>
          <a:xfrm>
            <a:off x="838200" y="731520"/>
            <a:ext cx="10515600" cy="5445443"/>
          </a:xfrm>
        </p:spPr>
        <p:txBody>
          <a:bodyPr/>
          <a:lstStyle/>
          <a:p>
            <a:r>
              <a:rPr lang="en-GB" dirty="0">
                <a:solidFill>
                  <a:schemeClr val="bg1"/>
                </a:solidFill>
              </a:rPr>
              <a:t>The Society of United Irishmen underwent a significant organisational transformation in 1795. A new constitution was drafted, they became a secret oath bound society, more radical members were recruited, and preparations commenced for an armed uprising. </a:t>
            </a:r>
          </a:p>
          <a:p>
            <a:r>
              <a:rPr lang="en-GB" dirty="0">
                <a:solidFill>
                  <a:schemeClr val="bg1"/>
                </a:solidFill>
              </a:rPr>
              <a:t>In the same year Wolfe Tone travelled to America with the aim of contacting the French and securing assistance to stage a rebellion in Ireland. </a:t>
            </a:r>
            <a:r>
              <a:rPr lang="en-GB" sz="1400" dirty="0">
                <a:solidFill>
                  <a:schemeClr val="bg1"/>
                </a:solidFill>
              </a:rPr>
              <a:t>(14) </a:t>
            </a:r>
          </a:p>
          <a:p>
            <a:endParaRPr lang="en-GB" dirty="0"/>
          </a:p>
        </p:txBody>
      </p:sp>
    </p:spTree>
    <p:extLst>
      <p:ext uri="{BB962C8B-B14F-4D97-AF65-F5344CB8AC3E}">
        <p14:creationId xmlns:p14="http://schemas.microsoft.com/office/powerpoint/2010/main" val="2666093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A92AB8-584E-4AC6-8DDA-91FAE634E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
            <a:ext cx="6389778" cy="6857990"/>
          </a:xfrm>
          <a:prstGeom prst="rect">
            <a:avLst/>
          </a:prstGeom>
        </p:spPr>
      </p:pic>
      <p:sp>
        <p:nvSpPr>
          <p:cNvPr id="4" name="Title 3">
            <a:extLst>
              <a:ext uri="{FF2B5EF4-FFF2-40B4-BE49-F238E27FC236}">
                <a16:creationId xmlns:a16="http://schemas.microsoft.com/office/drawing/2014/main" id="{70002A8B-6996-4341-B884-FD7B72D4D0AB}"/>
              </a:ext>
            </a:extLst>
          </p:cNvPr>
          <p:cNvSpPr>
            <a:spLocks noGrp="1"/>
          </p:cNvSpPr>
          <p:nvPr>
            <p:ph type="ctrTitle"/>
          </p:nvPr>
        </p:nvSpPr>
        <p:spPr>
          <a:xfrm>
            <a:off x="6705601" y="365125"/>
            <a:ext cx="4878404" cy="5530319"/>
          </a:xfrm>
        </p:spPr>
        <p:txBody>
          <a:bodyPr vert="horz" lIns="91440" tIns="45720" rIns="91440" bIns="45720" rtlCol="0" anchor="ctr">
            <a:normAutofit/>
          </a:bodyPr>
          <a:lstStyle/>
          <a:p>
            <a:pPr algn="l"/>
            <a:r>
              <a:rPr lang="en-US" sz="4400" b="1" dirty="0">
                <a:solidFill>
                  <a:schemeClr val="bg1"/>
                </a:solidFill>
              </a:rPr>
              <a:t>Theobald Wolfe Tone</a:t>
            </a:r>
            <a:br>
              <a:rPr lang="en-US" sz="4400" b="1" dirty="0">
                <a:solidFill>
                  <a:schemeClr val="bg1"/>
                </a:solidFill>
              </a:rPr>
            </a:br>
            <a:r>
              <a:rPr lang="en-US" sz="4400" b="1" dirty="0">
                <a:solidFill>
                  <a:schemeClr val="bg1"/>
                </a:solidFill>
              </a:rPr>
              <a:t> </a:t>
            </a:r>
            <a:r>
              <a:rPr lang="en-US" sz="2800" dirty="0">
                <a:solidFill>
                  <a:schemeClr val="bg1"/>
                </a:solidFill>
                <a:latin typeface="+mn-lt"/>
              </a:rPr>
              <a:t>by</a:t>
            </a:r>
            <a:r>
              <a:rPr lang="en-US" sz="2800" b="1" dirty="0">
                <a:solidFill>
                  <a:schemeClr val="bg1"/>
                </a:solidFill>
                <a:latin typeface="+mn-lt"/>
              </a:rPr>
              <a:t> </a:t>
            </a:r>
            <a:r>
              <a:rPr lang="en-GB" sz="2800" dirty="0">
                <a:solidFill>
                  <a:schemeClr val="bg1"/>
                </a:solidFill>
                <a:latin typeface="+mn-lt"/>
              </a:rPr>
              <a:t>William Harrison </a:t>
            </a:r>
            <a:br>
              <a:rPr lang="en-GB" dirty="0"/>
            </a:br>
            <a:endParaRPr lang="en-US" sz="4400" b="1" dirty="0">
              <a:solidFill>
                <a:schemeClr val="bg1"/>
              </a:solidFill>
            </a:endParaRPr>
          </a:p>
        </p:txBody>
      </p:sp>
      <p:sp>
        <p:nvSpPr>
          <p:cNvPr id="5" name="TextBox 4">
            <a:extLst>
              <a:ext uri="{FF2B5EF4-FFF2-40B4-BE49-F238E27FC236}">
                <a16:creationId xmlns:a16="http://schemas.microsoft.com/office/drawing/2014/main" id="{4445121F-413A-43EE-8276-40F5402818DB}"/>
              </a:ext>
            </a:extLst>
          </p:cNvPr>
          <p:cNvSpPr txBox="1"/>
          <p:nvPr/>
        </p:nvSpPr>
        <p:spPr>
          <a:xfrm>
            <a:off x="6705601" y="6169709"/>
            <a:ext cx="4980587" cy="646331"/>
          </a:xfrm>
          <a:prstGeom prst="rect">
            <a:avLst/>
          </a:prstGeom>
          <a:noFill/>
        </p:spPr>
        <p:txBody>
          <a:bodyPr wrap="square" rtlCol="0">
            <a:spAutoFit/>
          </a:bodyPr>
          <a:lstStyle/>
          <a:p>
            <a:pPr algn="ctr"/>
            <a:endParaRPr lang="en-GB" dirty="0">
              <a:solidFill>
                <a:schemeClr val="bg1"/>
              </a:solidFill>
            </a:endParaRPr>
          </a:p>
          <a:p>
            <a:pPr algn="ctr"/>
            <a:r>
              <a:rPr lang="en-GB" dirty="0">
                <a:solidFill>
                  <a:schemeClr val="bg1"/>
                </a:solidFill>
              </a:rPr>
              <a:t>Image courtesy of the National Library of Ireland </a:t>
            </a:r>
          </a:p>
        </p:txBody>
      </p:sp>
    </p:spTree>
    <p:extLst>
      <p:ext uri="{BB962C8B-B14F-4D97-AF65-F5344CB8AC3E}">
        <p14:creationId xmlns:p14="http://schemas.microsoft.com/office/powerpoint/2010/main" val="1971579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4EED9-FB6B-48F6-805D-D110F387DF15}"/>
              </a:ext>
            </a:extLst>
          </p:cNvPr>
          <p:cNvSpPr>
            <a:spLocks noGrp="1"/>
          </p:cNvSpPr>
          <p:nvPr>
            <p:ph type="title"/>
          </p:nvPr>
        </p:nvSpPr>
        <p:spPr>
          <a:xfrm>
            <a:off x="838203" y="365129"/>
            <a:ext cx="10515600" cy="1111979"/>
          </a:xfrm>
        </p:spPr>
        <p:txBody>
          <a:bodyPr>
            <a:normAutofit fontScale="90000"/>
          </a:bodyPr>
          <a:lstStyle/>
          <a:p>
            <a:br>
              <a:rPr lang="en-GB" dirty="0"/>
            </a:br>
            <a:endParaRPr lang="en-GB" dirty="0"/>
          </a:p>
        </p:txBody>
      </p:sp>
      <p:sp>
        <p:nvSpPr>
          <p:cNvPr id="3" name="Content Placeholder 2">
            <a:extLst>
              <a:ext uri="{FF2B5EF4-FFF2-40B4-BE49-F238E27FC236}">
                <a16:creationId xmlns:a16="http://schemas.microsoft.com/office/drawing/2014/main" id="{5D3FEEF2-6FE0-4E22-8CF3-D8DA7E4C85CD}"/>
              </a:ext>
            </a:extLst>
          </p:cNvPr>
          <p:cNvSpPr>
            <a:spLocks noGrp="1"/>
          </p:cNvSpPr>
          <p:nvPr>
            <p:ph idx="1"/>
          </p:nvPr>
        </p:nvSpPr>
        <p:spPr>
          <a:xfrm>
            <a:off x="838203" y="1097280"/>
            <a:ext cx="10515600" cy="5079683"/>
          </a:xfrm>
        </p:spPr>
        <p:txBody>
          <a:bodyPr>
            <a:normAutofit/>
          </a:bodyPr>
          <a:lstStyle/>
          <a:p>
            <a:r>
              <a:rPr lang="en-GB" dirty="0">
                <a:solidFill>
                  <a:schemeClr val="bg1"/>
                </a:solidFill>
              </a:rPr>
              <a:t>Theobald Wolfe Tone was born in Dublin, in June 1763, into a middle-class family. </a:t>
            </a:r>
          </a:p>
          <a:p>
            <a:r>
              <a:rPr lang="en-GB" dirty="0">
                <a:solidFill>
                  <a:schemeClr val="bg1"/>
                </a:solidFill>
              </a:rPr>
              <a:t>Tone entered Trinity College in 1781. He soon became involved in politics through the Whig party and began to turn his attentions to political writing. During parliamentary debates in 1790, Tone befriended Thomas Russell. </a:t>
            </a:r>
            <a:r>
              <a:rPr lang="en-GB" sz="1400" dirty="0">
                <a:solidFill>
                  <a:schemeClr val="bg1"/>
                </a:solidFill>
              </a:rPr>
              <a:t>(15) </a:t>
            </a:r>
          </a:p>
          <a:p>
            <a:r>
              <a:rPr lang="en-GB" dirty="0">
                <a:solidFill>
                  <a:schemeClr val="bg1"/>
                </a:solidFill>
              </a:rPr>
              <a:t>In July 1791, Russell requested that Tone compile a set of resolutions to commemorate the fall of the Bastille. When the Society of United Irishmen was founded in Belfast in October 1791, its declaration and resolutions were based on Tone’s resolutions. </a:t>
            </a:r>
            <a:r>
              <a:rPr lang="en-GB" sz="1400" dirty="0">
                <a:solidFill>
                  <a:schemeClr val="bg1"/>
                </a:solidFill>
              </a:rPr>
              <a:t>(16)</a:t>
            </a:r>
          </a:p>
          <a:p>
            <a:endParaRPr lang="en-GB" dirty="0"/>
          </a:p>
        </p:txBody>
      </p:sp>
    </p:spTree>
    <p:extLst>
      <p:ext uri="{BB962C8B-B14F-4D97-AF65-F5344CB8AC3E}">
        <p14:creationId xmlns:p14="http://schemas.microsoft.com/office/powerpoint/2010/main" val="640371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2B04F-7593-46D2-9B33-6D62E2C6EFD8}"/>
              </a:ext>
            </a:extLst>
          </p:cNvPr>
          <p:cNvSpPr>
            <a:spLocks noGrp="1"/>
          </p:cNvSpPr>
          <p:nvPr>
            <p:ph idx="1"/>
          </p:nvPr>
        </p:nvSpPr>
        <p:spPr>
          <a:xfrm>
            <a:off x="838200" y="1064049"/>
            <a:ext cx="10515600" cy="5469274"/>
          </a:xfrm>
        </p:spPr>
        <p:txBody>
          <a:bodyPr>
            <a:normAutofit/>
          </a:bodyPr>
          <a:lstStyle/>
          <a:p>
            <a:r>
              <a:rPr lang="en-GB" dirty="0">
                <a:solidFill>
                  <a:schemeClr val="bg1"/>
                </a:solidFill>
              </a:rPr>
              <a:t>In the early 1790’s Tone continued to write on behalf of the Society of United Irishmen, however his main focus at this time was the political rights of Catholics. </a:t>
            </a:r>
            <a:r>
              <a:rPr lang="en-GB" sz="1400" dirty="0">
                <a:solidFill>
                  <a:schemeClr val="bg1"/>
                </a:solidFill>
              </a:rPr>
              <a:t>(17)</a:t>
            </a:r>
          </a:p>
          <a:p>
            <a:r>
              <a:rPr lang="en-GB" dirty="0">
                <a:solidFill>
                  <a:schemeClr val="bg1"/>
                </a:solidFill>
              </a:rPr>
              <a:t>Tone was bitterly disappointed with the results of the Catholic Relief Act of 1793.</a:t>
            </a:r>
          </a:p>
          <a:p>
            <a:r>
              <a:rPr lang="en-GB" dirty="0">
                <a:solidFill>
                  <a:schemeClr val="bg1"/>
                </a:solidFill>
              </a:rPr>
              <a:t>In 1794, Tone became involved with the French agent William Jackson. Tone wrote a ‘Memorandum on the situation of Ireland’ in which he presented his belief that a French invasion would be welcomed if France did not attempt to conquest Ireland. </a:t>
            </a:r>
            <a:r>
              <a:rPr lang="en-GB" sz="1400" dirty="0">
                <a:solidFill>
                  <a:schemeClr val="bg1"/>
                </a:solidFill>
              </a:rPr>
              <a:t>(18)</a:t>
            </a:r>
          </a:p>
          <a:p>
            <a:endParaRPr lang="en-GB" dirty="0"/>
          </a:p>
        </p:txBody>
      </p:sp>
    </p:spTree>
    <p:extLst>
      <p:ext uri="{BB962C8B-B14F-4D97-AF65-F5344CB8AC3E}">
        <p14:creationId xmlns:p14="http://schemas.microsoft.com/office/powerpoint/2010/main" val="2295188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A8999C-D259-487C-9043-FCA41A3B4BE4}"/>
              </a:ext>
            </a:extLst>
          </p:cNvPr>
          <p:cNvSpPr>
            <a:spLocks noGrp="1"/>
          </p:cNvSpPr>
          <p:nvPr>
            <p:ph idx="1"/>
          </p:nvPr>
        </p:nvSpPr>
        <p:spPr>
          <a:xfrm>
            <a:off x="838200" y="843654"/>
            <a:ext cx="10515600" cy="5797135"/>
          </a:xfrm>
        </p:spPr>
        <p:txBody>
          <a:bodyPr>
            <a:normAutofit/>
          </a:bodyPr>
          <a:lstStyle/>
          <a:p>
            <a:r>
              <a:rPr lang="en-GB" dirty="0">
                <a:solidFill>
                  <a:schemeClr val="bg1"/>
                </a:solidFill>
              </a:rPr>
              <a:t>To avoid imprisonment Tone was forced to leave Ireland for America in June 1795. Tone departed for America with the intention of securing French assistance to end English influence in Irish affairs.    </a:t>
            </a:r>
          </a:p>
          <a:p>
            <a:r>
              <a:rPr lang="en-GB" dirty="0">
                <a:solidFill>
                  <a:schemeClr val="bg1"/>
                </a:solidFill>
              </a:rPr>
              <a:t>In America, Tone approached the French Minister Pierre </a:t>
            </a:r>
            <a:r>
              <a:rPr lang="en-GB" dirty="0" err="1">
                <a:solidFill>
                  <a:schemeClr val="bg1"/>
                </a:solidFill>
              </a:rPr>
              <a:t>Adet</a:t>
            </a:r>
            <a:r>
              <a:rPr lang="en-GB" dirty="0">
                <a:solidFill>
                  <a:schemeClr val="bg1"/>
                </a:solidFill>
              </a:rPr>
              <a:t>, and he informed </a:t>
            </a:r>
            <a:r>
              <a:rPr lang="en-GB" dirty="0" err="1">
                <a:solidFill>
                  <a:schemeClr val="bg1"/>
                </a:solidFill>
              </a:rPr>
              <a:t>Adet</a:t>
            </a:r>
            <a:r>
              <a:rPr lang="en-GB" dirty="0">
                <a:solidFill>
                  <a:schemeClr val="bg1"/>
                </a:solidFill>
              </a:rPr>
              <a:t> of his plan to go to France to negotiate a French intervention in Ireland. Tone left America for France in January 1796. </a:t>
            </a:r>
          </a:p>
          <a:p>
            <a:r>
              <a:rPr lang="en-GB" dirty="0">
                <a:solidFill>
                  <a:schemeClr val="bg1"/>
                </a:solidFill>
              </a:rPr>
              <a:t>However, the first attempt at a French invasion ended in disaster, when a storm hit the French fleet. </a:t>
            </a:r>
            <a:r>
              <a:rPr lang="en-GB" sz="1400" dirty="0">
                <a:solidFill>
                  <a:schemeClr val="bg1"/>
                </a:solidFill>
              </a:rPr>
              <a:t>(19)</a:t>
            </a:r>
          </a:p>
          <a:p>
            <a:r>
              <a:rPr lang="en-GB" dirty="0">
                <a:solidFill>
                  <a:schemeClr val="bg1"/>
                </a:solidFill>
              </a:rPr>
              <a:t>In September 1798, Tone sailed to Ireland as part of a French invading force. Tone was captured off the coast of Donegal, on 12 October, tried and sentenced to death. </a:t>
            </a:r>
          </a:p>
        </p:txBody>
      </p:sp>
    </p:spTree>
    <p:extLst>
      <p:ext uri="{BB962C8B-B14F-4D97-AF65-F5344CB8AC3E}">
        <p14:creationId xmlns:p14="http://schemas.microsoft.com/office/powerpoint/2010/main" val="805862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432DA-E681-4CFD-9C9F-1973665D405E}"/>
              </a:ext>
            </a:extLst>
          </p:cNvPr>
          <p:cNvSpPr>
            <a:spLocks noGrp="1"/>
          </p:cNvSpPr>
          <p:nvPr>
            <p:ph type="title"/>
          </p:nvPr>
        </p:nvSpPr>
        <p:spPr>
          <a:xfrm>
            <a:off x="6096000" y="269466"/>
            <a:ext cx="5923722" cy="6546574"/>
          </a:xfrm>
        </p:spPr>
        <p:txBody>
          <a:bodyPr/>
          <a:lstStyle/>
          <a:p>
            <a:pPr algn="ctr"/>
            <a:r>
              <a:rPr lang="en-GB" dirty="0">
                <a:solidFill>
                  <a:schemeClr val="bg1"/>
                </a:solidFill>
                <a:latin typeface="+mn-lt"/>
              </a:rPr>
              <a:t>    Tone’s Interview</a:t>
            </a:r>
            <a:br>
              <a:rPr lang="en-GB" dirty="0">
                <a:solidFill>
                  <a:schemeClr val="bg1"/>
                </a:solidFill>
                <a:latin typeface="+mn-lt"/>
              </a:rPr>
            </a:br>
            <a:r>
              <a:rPr lang="en-GB" dirty="0">
                <a:solidFill>
                  <a:schemeClr val="bg1"/>
                </a:solidFill>
                <a:latin typeface="+mn-lt"/>
              </a:rPr>
              <a:t> with </a:t>
            </a:r>
            <a:br>
              <a:rPr lang="en-GB" dirty="0">
                <a:solidFill>
                  <a:schemeClr val="bg1"/>
                </a:solidFill>
                <a:latin typeface="+mn-lt"/>
              </a:rPr>
            </a:br>
            <a:r>
              <a:rPr lang="en-GB" dirty="0">
                <a:solidFill>
                  <a:schemeClr val="bg1"/>
                </a:solidFill>
                <a:latin typeface="+mn-lt"/>
              </a:rPr>
              <a:t>Napoleon</a:t>
            </a:r>
            <a:br>
              <a:rPr lang="en-GB" dirty="0">
                <a:solidFill>
                  <a:schemeClr val="bg1"/>
                </a:solidFill>
                <a:latin typeface="+mn-lt"/>
              </a:rPr>
            </a:br>
            <a:r>
              <a:rPr lang="en-GB" dirty="0">
                <a:solidFill>
                  <a:schemeClr val="bg1"/>
                </a:solidFill>
                <a:latin typeface="+mn-lt"/>
              </a:rPr>
              <a:t>1797</a:t>
            </a:r>
            <a:br>
              <a:rPr lang="en-GB" dirty="0">
                <a:solidFill>
                  <a:schemeClr val="bg1"/>
                </a:solidFill>
                <a:latin typeface="+mn-lt"/>
              </a:rPr>
            </a:br>
            <a:r>
              <a:rPr lang="en-GB" sz="2800" dirty="0">
                <a:solidFill>
                  <a:schemeClr val="bg1"/>
                </a:solidFill>
                <a:latin typeface="+mn-lt"/>
              </a:rPr>
              <a:t>by</a:t>
            </a:r>
            <a:br>
              <a:rPr lang="en-GB" sz="2800" dirty="0">
                <a:solidFill>
                  <a:schemeClr val="bg1"/>
                </a:solidFill>
                <a:latin typeface="+mn-lt"/>
              </a:rPr>
            </a:br>
            <a:r>
              <a:rPr lang="en-GB" sz="2800" dirty="0">
                <a:solidFill>
                  <a:schemeClr val="bg1"/>
                </a:solidFill>
                <a:latin typeface="+mn-lt"/>
              </a:rPr>
              <a:t> J.F. </a:t>
            </a:r>
            <a:r>
              <a:rPr lang="en-GB" sz="2800" dirty="0" err="1">
                <a:solidFill>
                  <a:schemeClr val="bg1"/>
                </a:solidFill>
                <a:latin typeface="+mn-lt"/>
              </a:rPr>
              <a:t>O’Hea</a:t>
            </a:r>
            <a:r>
              <a:rPr lang="en-GB" sz="2800" dirty="0">
                <a:solidFill>
                  <a:schemeClr val="bg1"/>
                </a:solidFill>
                <a:latin typeface="+mn-lt"/>
              </a:rPr>
              <a:t> </a:t>
            </a:r>
            <a:br>
              <a:rPr lang="en-GB" dirty="0"/>
            </a:br>
            <a:endParaRPr lang="en-GB" dirty="0">
              <a:solidFill>
                <a:schemeClr val="bg1"/>
              </a:solidFill>
              <a:latin typeface="+mn-lt"/>
            </a:endParaRPr>
          </a:p>
        </p:txBody>
      </p:sp>
      <p:pic>
        <p:nvPicPr>
          <p:cNvPr id="5" name="Content Placeholder 4" descr="A picture containing text, book&#10;&#10;Description generated with very high confidence">
            <a:extLst>
              <a:ext uri="{FF2B5EF4-FFF2-40B4-BE49-F238E27FC236}">
                <a16:creationId xmlns:a16="http://schemas.microsoft.com/office/drawing/2014/main" id="{EC58A566-7936-4A89-8B36-B645EEB5E8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817704" cy="6858000"/>
          </a:xfrm>
        </p:spPr>
      </p:pic>
      <p:sp>
        <p:nvSpPr>
          <p:cNvPr id="6" name="TextBox 5">
            <a:extLst>
              <a:ext uri="{FF2B5EF4-FFF2-40B4-BE49-F238E27FC236}">
                <a16:creationId xmlns:a16="http://schemas.microsoft.com/office/drawing/2014/main" id="{E2465409-A623-4F22-B797-2EB5AB54B4CA}"/>
              </a:ext>
            </a:extLst>
          </p:cNvPr>
          <p:cNvSpPr txBox="1"/>
          <p:nvPr/>
        </p:nvSpPr>
        <p:spPr>
          <a:xfrm>
            <a:off x="6705601" y="6169709"/>
            <a:ext cx="4980587" cy="646331"/>
          </a:xfrm>
          <a:prstGeom prst="rect">
            <a:avLst/>
          </a:prstGeom>
          <a:noFill/>
        </p:spPr>
        <p:txBody>
          <a:bodyPr wrap="square" rtlCol="0">
            <a:spAutoFit/>
          </a:bodyPr>
          <a:lstStyle/>
          <a:p>
            <a:pPr algn="ctr"/>
            <a:endParaRPr lang="en-GB" dirty="0">
              <a:solidFill>
                <a:schemeClr val="bg1"/>
              </a:solidFill>
            </a:endParaRPr>
          </a:p>
          <a:p>
            <a:pPr algn="ctr"/>
            <a:r>
              <a:rPr lang="en-GB" dirty="0">
                <a:solidFill>
                  <a:schemeClr val="bg1"/>
                </a:solidFill>
              </a:rPr>
              <a:t>Image courtesy of the National Library of Ireland </a:t>
            </a:r>
          </a:p>
        </p:txBody>
      </p:sp>
    </p:spTree>
    <p:extLst>
      <p:ext uri="{BB962C8B-B14F-4D97-AF65-F5344CB8AC3E}">
        <p14:creationId xmlns:p14="http://schemas.microsoft.com/office/powerpoint/2010/main" val="3032072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in a field&#10;&#10;Description generated with very high confidence">
            <a:extLst>
              <a:ext uri="{FF2B5EF4-FFF2-40B4-BE49-F238E27FC236}">
                <a16:creationId xmlns:a16="http://schemas.microsoft.com/office/drawing/2014/main" id="{905595B4-6D89-450C-A992-801F0DF1D67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2562" b="14386"/>
          <a:stretch/>
        </p:blipFill>
        <p:spPr>
          <a:xfrm>
            <a:off x="0" y="1"/>
            <a:ext cx="12191980" cy="6857999"/>
          </a:xfrm>
          <a:prstGeom prst="rect">
            <a:avLst/>
          </a:prstGeom>
        </p:spPr>
      </p:pic>
      <p:sp>
        <p:nvSpPr>
          <p:cNvPr id="4" name="Title 3">
            <a:extLst>
              <a:ext uri="{FF2B5EF4-FFF2-40B4-BE49-F238E27FC236}">
                <a16:creationId xmlns:a16="http://schemas.microsoft.com/office/drawing/2014/main" id="{65BF9A21-4994-43E8-8B0B-C30B0ECCEA09}"/>
              </a:ext>
            </a:extLst>
          </p:cNvPr>
          <p:cNvSpPr>
            <a:spLocks noGrp="1"/>
          </p:cNvSpPr>
          <p:nvPr>
            <p:ph type="ctrTitle"/>
          </p:nvPr>
        </p:nvSpPr>
        <p:spPr>
          <a:xfrm>
            <a:off x="1524000" y="1122362"/>
            <a:ext cx="9144000" cy="2900518"/>
          </a:xfrm>
        </p:spPr>
        <p:txBody>
          <a:bodyPr>
            <a:normAutofit/>
          </a:bodyPr>
          <a:lstStyle/>
          <a:p>
            <a:r>
              <a:rPr lang="en-GB" b="1">
                <a:solidFill>
                  <a:srgbClr val="FFFFFF"/>
                </a:solidFill>
              </a:rPr>
              <a:t>Countdown to Rebellion</a:t>
            </a:r>
          </a:p>
        </p:txBody>
      </p:sp>
      <p:sp>
        <p:nvSpPr>
          <p:cNvPr id="5" name="TextBox 4">
            <a:extLst>
              <a:ext uri="{FF2B5EF4-FFF2-40B4-BE49-F238E27FC236}">
                <a16:creationId xmlns:a16="http://schemas.microsoft.com/office/drawing/2014/main" id="{7B855E33-4C1E-4EA5-B7EF-0DE9552AD8BF}"/>
              </a:ext>
            </a:extLst>
          </p:cNvPr>
          <p:cNvSpPr txBox="1"/>
          <p:nvPr/>
        </p:nvSpPr>
        <p:spPr>
          <a:xfrm>
            <a:off x="7580245" y="6488658"/>
            <a:ext cx="5141844" cy="369332"/>
          </a:xfrm>
          <a:prstGeom prst="rect">
            <a:avLst/>
          </a:prstGeom>
          <a:noFill/>
        </p:spPr>
        <p:txBody>
          <a:bodyPr wrap="square" rtlCol="0">
            <a:spAutoFit/>
          </a:bodyPr>
          <a:lstStyle/>
          <a:p>
            <a:r>
              <a:rPr lang="en-GB" dirty="0"/>
              <a:t>Image from Battle of Vinegar Hill Re-enactment</a:t>
            </a:r>
          </a:p>
        </p:txBody>
      </p:sp>
    </p:spTree>
    <p:extLst>
      <p:ext uri="{BB962C8B-B14F-4D97-AF65-F5344CB8AC3E}">
        <p14:creationId xmlns:p14="http://schemas.microsoft.com/office/powerpoint/2010/main" val="3117996746"/>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7F4B2A-450A-44A7-A8B4-2A5FCD9064B6}"/>
              </a:ext>
            </a:extLst>
          </p:cNvPr>
          <p:cNvSpPr>
            <a:spLocks noGrp="1"/>
          </p:cNvSpPr>
          <p:nvPr>
            <p:ph type="title"/>
          </p:nvPr>
        </p:nvSpPr>
        <p:spPr/>
        <p:txBody>
          <a:bodyPr/>
          <a:lstStyle/>
          <a:p>
            <a:br>
              <a:rPr lang="en-GB" dirty="0"/>
            </a:br>
            <a:endParaRPr lang="en-GB" dirty="0"/>
          </a:p>
        </p:txBody>
      </p:sp>
      <p:sp>
        <p:nvSpPr>
          <p:cNvPr id="5" name="Content Placeholder 4">
            <a:extLst>
              <a:ext uri="{FF2B5EF4-FFF2-40B4-BE49-F238E27FC236}">
                <a16:creationId xmlns:a16="http://schemas.microsoft.com/office/drawing/2014/main" id="{1D034B71-D759-413F-9AC3-E88FE03C6879}"/>
              </a:ext>
            </a:extLst>
          </p:cNvPr>
          <p:cNvSpPr>
            <a:spLocks noGrp="1"/>
          </p:cNvSpPr>
          <p:nvPr>
            <p:ph idx="1"/>
          </p:nvPr>
        </p:nvSpPr>
        <p:spPr>
          <a:xfrm>
            <a:off x="838200" y="956604"/>
            <a:ext cx="10515600" cy="5220360"/>
          </a:xfrm>
        </p:spPr>
        <p:txBody>
          <a:bodyPr/>
          <a:lstStyle/>
          <a:p>
            <a:pPr marL="0" indent="0">
              <a:buNone/>
            </a:pPr>
            <a:r>
              <a:rPr lang="en-GB" b="1" dirty="0">
                <a:solidFill>
                  <a:schemeClr val="bg1"/>
                </a:solidFill>
              </a:rPr>
              <a:t>   The Failed French Landing</a:t>
            </a:r>
          </a:p>
          <a:p>
            <a:r>
              <a:rPr lang="en-GB" dirty="0">
                <a:solidFill>
                  <a:schemeClr val="bg1"/>
                </a:solidFill>
              </a:rPr>
              <a:t>On 16 December 1796, a fleet of over 35 ships carrying 12,000 armed French troops set sail for Bantry Bay. The French troops were led by General Lazare Hoche.  </a:t>
            </a:r>
          </a:p>
          <a:p>
            <a:r>
              <a:rPr lang="en-GB" dirty="0">
                <a:solidFill>
                  <a:schemeClr val="bg1"/>
                </a:solidFill>
              </a:rPr>
              <a:t>Hoche’s ship was swept off course when trying to avoid the English navy and while the rest of the fleet waited for his arrival outside Bantry Bay, they were hit by a terrible storm. </a:t>
            </a:r>
          </a:p>
          <a:p>
            <a:r>
              <a:rPr lang="en-GB" dirty="0">
                <a:solidFill>
                  <a:schemeClr val="bg1"/>
                </a:solidFill>
              </a:rPr>
              <a:t>This storm destroyed many of the French ships and following the storm, the remainder of the French fleet set sail back to France. </a:t>
            </a:r>
          </a:p>
          <a:p>
            <a:r>
              <a:rPr lang="en-GB" dirty="0">
                <a:solidFill>
                  <a:schemeClr val="bg1"/>
                </a:solidFill>
              </a:rPr>
              <a:t>This was a major setback for the United Irishmen. However, they continued to pursue their plan for an armed uprising. </a:t>
            </a:r>
            <a:r>
              <a:rPr lang="en-GB" sz="1400" dirty="0">
                <a:solidFill>
                  <a:schemeClr val="bg1"/>
                </a:solidFill>
              </a:rPr>
              <a:t>(20)</a:t>
            </a:r>
          </a:p>
          <a:p>
            <a:pPr marL="0" indent="0">
              <a:buNone/>
            </a:pPr>
            <a:endParaRPr lang="en-GB" dirty="0"/>
          </a:p>
        </p:txBody>
      </p:sp>
    </p:spTree>
    <p:extLst>
      <p:ext uri="{BB962C8B-B14F-4D97-AF65-F5344CB8AC3E}">
        <p14:creationId xmlns:p14="http://schemas.microsoft.com/office/powerpoint/2010/main" val="3675055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E701FF-88F7-4E69-B9FD-5AF0E28D35B8}"/>
              </a:ext>
            </a:extLst>
          </p:cNvPr>
          <p:cNvSpPr>
            <a:spLocks noGrp="1"/>
          </p:cNvSpPr>
          <p:nvPr>
            <p:ph idx="1"/>
          </p:nvPr>
        </p:nvSpPr>
        <p:spPr>
          <a:xfrm>
            <a:off x="838200" y="909099"/>
            <a:ext cx="10515600" cy="5811203"/>
          </a:xfrm>
        </p:spPr>
        <p:txBody>
          <a:bodyPr>
            <a:normAutofit/>
          </a:bodyPr>
          <a:lstStyle/>
          <a:p>
            <a:pPr marL="0" indent="0">
              <a:buNone/>
            </a:pPr>
            <a:r>
              <a:rPr lang="en-GB" b="1" dirty="0"/>
              <a:t>   </a:t>
            </a:r>
            <a:r>
              <a:rPr lang="en-GB" b="1" dirty="0">
                <a:solidFill>
                  <a:schemeClr val="bg1"/>
                </a:solidFill>
              </a:rPr>
              <a:t>Government Clampdown</a:t>
            </a:r>
            <a:endParaRPr lang="en-GB" dirty="0">
              <a:solidFill>
                <a:schemeClr val="bg1"/>
              </a:solidFill>
            </a:endParaRPr>
          </a:p>
          <a:p>
            <a:r>
              <a:rPr lang="en-GB" dirty="0">
                <a:solidFill>
                  <a:schemeClr val="bg1"/>
                </a:solidFill>
              </a:rPr>
              <a:t>Aware of the threat posed by a possible alliance between the United Irishmen and the French, government put in place a number of measures to ensure order was maintained and any potential threat curtailed. </a:t>
            </a:r>
          </a:p>
          <a:p>
            <a:r>
              <a:rPr lang="en-GB" dirty="0">
                <a:solidFill>
                  <a:schemeClr val="bg1"/>
                </a:solidFill>
              </a:rPr>
              <a:t>In 1796, they established a new force of part-time soldiers known as Yeomen. The function of the Yeomanry was to police their local areas and provide support to regular troops. </a:t>
            </a:r>
          </a:p>
          <a:p>
            <a:r>
              <a:rPr lang="en-GB" dirty="0">
                <a:solidFill>
                  <a:schemeClr val="bg1"/>
                </a:solidFill>
              </a:rPr>
              <a:t>The Insurrection Act passed in 1796, allowed for the implementation of martial law in areas where the threat of an uprising existed. </a:t>
            </a:r>
            <a:r>
              <a:rPr lang="en-GB" sz="1400" dirty="0">
                <a:solidFill>
                  <a:schemeClr val="bg1"/>
                </a:solidFill>
              </a:rPr>
              <a:t>(21) </a:t>
            </a:r>
          </a:p>
          <a:p>
            <a:endParaRPr lang="en-GB" dirty="0"/>
          </a:p>
        </p:txBody>
      </p:sp>
    </p:spTree>
    <p:extLst>
      <p:ext uri="{BB962C8B-B14F-4D97-AF65-F5344CB8AC3E}">
        <p14:creationId xmlns:p14="http://schemas.microsoft.com/office/powerpoint/2010/main" val="1461541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FE8D19-5FB3-4C7B-9B73-B3C497DD8FD4}"/>
              </a:ext>
            </a:extLst>
          </p:cNvPr>
          <p:cNvSpPr>
            <a:spLocks noGrp="1"/>
          </p:cNvSpPr>
          <p:nvPr>
            <p:ph idx="1"/>
          </p:nvPr>
        </p:nvSpPr>
        <p:spPr>
          <a:xfrm>
            <a:off x="838200" y="1200930"/>
            <a:ext cx="10515600" cy="5895609"/>
          </a:xfrm>
        </p:spPr>
        <p:txBody>
          <a:bodyPr>
            <a:normAutofit/>
          </a:bodyPr>
          <a:lstStyle/>
          <a:p>
            <a:r>
              <a:rPr lang="en-GB" dirty="0">
                <a:solidFill>
                  <a:schemeClr val="bg1"/>
                </a:solidFill>
              </a:rPr>
              <a:t>Between October 1796 and May 1797, the membership of the United Irishmen in Ulster increased from 38,567 to 117,917. </a:t>
            </a:r>
            <a:r>
              <a:rPr lang="en-GB" sz="1400" dirty="0">
                <a:solidFill>
                  <a:schemeClr val="bg1"/>
                </a:solidFill>
              </a:rPr>
              <a:t>(22) </a:t>
            </a:r>
          </a:p>
          <a:p>
            <a:r>
              <a:rPr lang="en-GB" dirty="0">
                <a:solidFill>
                  <a:schemeClr val="bg1"/>
                </a:solidFill>
              </a:rPr>
              <a:t>In 1797, Martial law was declared in Ulster, weapons searches were carried out and members of the United Irishmen were arrested and imprisoned.</a:t>
            </a:r>
            <a:r>
              <a:rPr lang="en-GB" sz="1400" dirty="0">
                <a:solidFill>
                  <a:schemeClr val="bg1"/>
                </a:solidFill>
              </a:rPr>
              <a:t>(23)       </a:t>
            </a:r>
          </a:p>
          <a:p>
            <a:r>
              <a:rPr lang="en-GB" dirty="0">
                <a:solidFill>
                  <a:schemeClr val="bg1"/>
                </a:solidFill>
              </a:rPr>
              <a:t>In the spring of 1798, Ireland was declared be in a state of rebellion and widespread implementation of Martial Law ensued.</a:t>
            </a:r>
          </a:p>
          <a:p>
            <a:r>
              <a:rPr lang="en-GB" dirty="0">
                <a:solidFill>
                  <a:schemeClr val="bg1"/>
                </a:solidFill>
              </a:rPr>
              <a:t>Yeomanry and Militia units were dispatched across the country in an effort to clamp down on the United Irishmen. They were instructed to reveal their members and seize their weapons.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458076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EE260DD-1621-4AEA-8B3A-EB2EAA0E440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5704" r="15630" b="1"/>
          <a:stretch/>
        </p:blipFill>
        <p:spPr>
          <a:xfrm>
            <a:off x="0" y="1"/>
            <a:ext cx="12191980" cy="6857999"/>
          </a:xfrm>
          <a:prstGeom prst="rect">
            <a:avLst/>
          </a:prstGeom>
        </p:spPr>
      </p:pic>
      <p:sp>
        <p:nvSpPr>
          <p:cNvPr id="2" name="Title 1">
            <a:extLst>
              <a:ext uri="{FF2B5EF4-FFF2-40B4-BE49-F238E27FC236}">
                <a16:creationId xmlns:a16="http://schemas.microsoft.com/office/drawing/2014/main" id="{63FD7D5F-2CE3-49C0-90FB-A65162A9130F}"/>
              </a:ext>
            </a:extLst>
          </p:cNvPr>
          <p:cNvSpPr>
            <a:spLocks noGrp="1"/>
          </p:cNvSpPr>
          <p:nvPr>
            <p:ph type="title"/>
          </p:nvPr>
        </p:nvSpPr>
        <p:spPr>
          <a:xfrm>
            <a:off x="-473613" y="1223890"/>
            <a:ext cx="10954043" cy="1364086"/>
          </a:xfrm>
        </p:spPr>
        <p:txBody>
          <a:bodyPr vert="horz" lIns="91440" tIns="45720" rIns="91440" bIns="45720" rtlCol="0" anchor="b">
            <a:normAutofit/>
          </a:bodyPr>
          <a:lstStyle/>
          <a:p>
            <a:pPr algn="ctr"/>
            <a:r>
              <a:rPr lang="en-US" sz="6000" dirty="0">
                <a:solidFill>
                  <a:srgbClr val="FFFFFF"/>
                </a:solidFill>
              </a:rPr>
              <a:t>       </a:t>
            </a:r>
            <a:r>
              <a:rPr lang="en-US" sz="6000" b="1" dirty="0">
                <a:solidFill>
                  <a:srgbClr val="FFFFFF"/>
                </a:solidFill>
              </a:rPr>
              <a:t>Introduction </a:t>
            </a:r>
          </a:p>
        </p:txBody>
      </p:sp>
      <p:sp>
        <p:nvSpPr>
          <p:cNvPr id="7" name="TextBox 6">
            <a:extLst>
              <a:ext uri="{FF2B5EF4-FFF2-40B4-BE49-F238E27FC236}">
                <a16:creationId xmlns:a16="http://schemas.microsoft.com/office/drawing/2014/main" id="{734D7F27-5D09-43DD-B1B4-2FC62450AC36}"/>
              </a:ext>
            </a:extLst>
          </p:cNvPr>
          <p:cNvSpPr txBox="1"/>
          <p:nvPr/>
        </p:nvSpPr>
        <p:spPr>
          <a:xfrm>
            <a:off x="7580245" y="6488658"/>
            <a:ext cx="5141844" cy="369332"/>
          </a:xfrm>
          <a:prstGeom prst="rect">
            <a:avLst/>
          </a:prstGeom>
          <a:noFill/>
        </p:spPr>
        <p:txBody>
          <a:bodyPr wrap="square" rtlCol="0">
            <a:spAutoFit/>
          </a:bodyPr>
          <a:lstStyle/>
          <a:p>
            <a:r>
              <a:rPr lang="en-GB" dirty="0"/>
              <a:t>Image from Battle of Vinegar Hill Re-enactment</a:t>
            </a:r>
          </a:p>
        </p:txBody>
      </p:sp>
    </p:spTree>
    <p:extLst>
      <p:ext uri="{BB962C8B-B14F-4D97-AF65-F5344CB8AC3E}">
        <p14:creationId xmlns:p14="http://schemas.microsoft.com/office/powerpoint/2010/main" val="273705800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5FF29-90A2-4423-9CD9-5E45CC609BC8}"/>
              </a:ext>
            </a:extLst>
          </p:cNvPr>
          <p:cNvSpPr>
            <a:spLocks noGrp="1"/>
          </p:cNvSpPr>
          <p:nvPr>
            <p:ph type="title"/>
          </p:nvPr>
        </p:nvSpPr>
        <p:spPr>
          <a:xfrm>
            <a:off x="6679096" y="198783"/>
            <a:ext cx="5247862" cy="6453808"/>
          </a:xfrm>
        </p:spPr>
        <p:txBody>
          <a:bodyPr/>
          <a:lstStyle/>
          <a:p>
            <a:pPr algn="ctr"/>
            <a:r>
              <a:rPr lang="en-GB" dirty="0" err="1">
                <a:solidFill>
                  <a:schemeClr val="bg1"/>
                </a:solidFill>
              </a:rPr>
              <a:t>Captn</a:t>
            </a:r>
            <a:r>
              <a:rPr lang="en-GB" dirty="0">
                <a:solidFill>
                  <a:schemeClr val="bg1"/>
                </a:solidFill>
              </a:rPr>
              <a:t>. Swayne </a:t>
            </a:r>
            <a:br>
              <a:rPr lang="en-GB" dirty="0">
                <a:solidFill>
                  <a:schemeClr val="bg1"/>
                </a:solidFill>
              </a:rPr>
            </a:br>
            <a:r>
              <a:rPr lang="en-GB" dirty="0">
                <a:solidFill>
                  <a:schemeClr val="bg1"/>
                </a:solidFill>
              </a:rPr>
              <a:t>pitch-capping </a:t>
            </a:r>
            <a:br>
              <a:rPr lang="en-GB" dirty="0">
                <a:solidFill>
                  <a:schemeClr val="bg1"/>
                </a:solidFill>
              </a:rPr>
            </a:br>
            <a:r>
              <a:rPr lang="en-GB" dirty="0">
                <a:solidFill>
                  <a:schemeClr val="bg1"/>
                </a:solidFill>
              </a:rPr>
              <a:t>the people of Prosperous, </a:t>
            </a:r>
            <a:br>
              <a:rPr lang="en-GB" dirty="0">
                <a:solidFill>
                  <a:schemeClr val="bg1"/>
                </a:solidFill>
              </a:rPr>
            </a:br>
            <a:r>
              <a:rPr lang="en-GB" dirty="0">
                <a:solidFill>
                  <a:schemeClr val="bg1"/>
                </a:solidFill>
              </a:rPr>
              <a:t>Co. Kildare. </a:t>
            </a:r>
            <a:br>
              <a:rPr lang="en-GB" dirty="0">
                <a:solidFill>
                  <a:schemeClr val="bg1"/>
                </a:solidFill>
              </a:rPr>
            </a:br>
            <a:r>
              <a:rPr lang="en-GB" sz="2800" dirty="0">
                <a:solidFill>
                  <a:schemeClr val="bg1"/>
                </a:solidFill>
                <a:latin typeface="+mn-lt"/>
              </a:rPr>
              <a:t>by</a:t>
            </a:r>
            <a:br>
              <a:rPr lang="en-GB" sz="2800" dirty="0">
                <a:solidFill>
                  <a:schemeClr val="bg1"/>
                </a:solidFill>
                <a:latin typeface="+mn-lt"/>
              </a:rPr>
            </a:br>
            <a:r>
              <a:rPr lang="en-GB" sz="2800" dirty="0">
                <a:solidFill>
                  <a:schemeClr val="bg1"/>
                </a:solidFill>
                <a:latin typeface="+mn-lt"/>
              </a:rPr>
              <a:t> Henry </a:t>
            </a:r>
            <a:r>
              <a:rPr lang="en-GB" sz="2800" dirty="0" err="1">
                <a:solidFill>
                  <a:schemeClr val="bg1"/>
                </a:solidFill>
                <a:latin typeface="+mn-lt"/>
              </a:rPr>
              <a:t>Brocas</a:t>
            </a:r>
            <a:endParaRPr lang="en-GB" sz="2800" dirty="0">
              <a:solidFill>
                <a:schemeClr val="bg1"/>
              </a:solidFill>
              <a:latin typeface="+mn-lt"/>
            </a:endParaRPr>
          </a:p>
        </p:txBody>
      </p:sp>
      <p:pic>
        <p:nvPicPr>
          <p:cNvPr id="7" name="Content Placeholder 6" descr="A picture containing text, book&#10;&#10;Description generated with very high confidence">
            <a:extLst>
              <a:ext uri="{FF2B5EF4-FFF2-40B4-BE49-F238E27FC236}">
                <a16:creationId xmlns:a16="http://schemas.microsoft.com/office/drawing/2014/main" id="{168B4AD9-2699-4BC9-BCE8-59C8B7A799F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554" t="5508" r="4940" b="2947"/>
          <a:stretch/>
        </p:blipFill>
        <p:spPr>
          <a:xfrm>
            <a:off x="0" y="0"/>
            <a:ext cx="6294783" cy="6858000"/>
          </a:xfrm>
        </p:spPr>
      </p:pic>
      <p:sp>
        <p:nvSpPr>
          <p:cNvPr id="8" name="TextBox 7">
            <a:extLst>
              <a:ext uri="{FF2B5EF4-FFF2-40B4-BE49-F238E27FC236}">
                <a16:creationId xmlns:a16="http://schemas.microsoft.com/office/drawing/2014/main" id="{16B6525E-B8DE-4473-BA35-19B48DF360C3}"/>
              </a:ext>
            </a:extLst>
          </p:cNvPr>
          <p:cNvSpPr txBox="1"/>
          <p:nvPr/>
        </p:nvSpPr>
        <p:spPr>
          <a:xfrm>
            <a:off x="7089916" y="6289885"/>
            <a:ext cx="4837042" cy="369332"/>
          </a:xfrm>
          <a:prstGeom prst="rect">
            <a:avLst/>
          </a:prstGeom>
          <a:noFill/>
        </p:spPr>
        <p:txBody>
          <a:bodyPr wrap="square" rtlCol="0">
            <a:spAutoFit/>
          </a:bodyPr>
          <a:lstStyle/>
          <a:p>
            <a:pPr algn="ctr"/>
            <a:r>
              <a:rPr lang="en-GB" dirty="0">
                <a:solidFill>
                  <a:schemeClr val="bg1"/>
                </a:solidFill>
              </a:rPr>
              <a:t>Image courtesy of the National Library of Ireland </a:t>
            </a:r>
          </a:p>
        </p:txBody>
      </p:sp>
    </p:spTree>
    <p:extLst>
      <p:ext uri="{BB962C8B-B14F-4D97-AF65-F5344CB8AC3E}">
        <p14:creationId xmlns:p14="http://schemas.microsoft.com/office/powerpoint/2010/main" val="1907597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35945E-DC3B-421C-9837-AA2876335BFA}"/>
              </a:ext>
            </a:extLst>
          </p:cNvPr>
          <p:cNvSpPr>
            <a:spLocks noGrp="1"/>
          </p:cNvSpPr>
          <p:nvPr>
            <p:ph idx="1"/>
          </p:nvPr>
        </p:nvSpPr>
        <p:spPr>
          <a:xfrm>
            <a:off x="838200" y="478302"/>
            <a:ext cx="10515600" cy="5992836"/>
          </a:xfrm>
        </p:spPr>
        <p:txBody>
          <a:bodyPr>
            <a:normAutofit fontScale="92500"/>
          </a:bodyPr>
          <a:lstStyle/>
          <a:p>
            <a:endParaRPr lang="en-GB" dirty="0"/>
          </a:p>
          <a:p>
            <a:r>
              <a:rPr lang="en-GB" dirty="0">
                <a:solidFill>
                  <a:schemeClr val="bg1"/>
                </a:solidFill>
              </a:rPr>
              <a:t>Various torture techniques were implemented to extract information from those believed to be supporters or members of the United Irishmen. </a:t>
            </a:r>
          </a:p>
          <a:p>
            <a:r>
              <a:rPr lang="en-GB" dirty="0">
                <a:solidFill>
                  <a:schemeClr val="bg1"/>
                </a:solidFill>
              </a:rPr>
              <a:t>Pitchcapping was one of the worst torture methods carried out. Pitchcapping involved pouring hot tar into a half circular cap. The cap was then upturned and pressed down on a victim’s head. Once the tar had cooled, the pitch cap was pulled off, along with a victim’s hair and scalp. </a:t>
            </a:r>
            <a:r>
              <a:rPr lang="en-GB" sz="1500" dirty="0">
                <a:solidFill>
                  <a:schemeClr val="bg1"/>
                </a:solidFill>
              </a:rPr>
              <a:t>(24)</a:t>
            </a:r>
          </a:p>
          <a:p>
            <a:r>
              <a:rPr lang="en-GB" dirty="0">
                <a:solidFill>
                  <a:schemeClr val="bg1"/>
                </a:solidFill>
              </a:rPr>
              <a:t>Members of the Militia and Yeomanry burned homes, killed livestock and destroyed crops. Lord Cornwallis, Commander-in-Chief and Viceroy of the Crown forces in Ireland during 1798, wrote about their ill-discipline. Cornwallis stated;</a:t>
            </a:r>
          </a:p>
          <a:p>
            <a:pPr marL="0" indent="0">
              <a:buNone/>
            </a:pPr>
            <a:r>
              <a:rPr lang="en-GB" sz="2200" dirty="0">
                <a:solidFill>
                  <a:schemeClr val="bg1"/>
                </a:solidFill>
              </a:rPr>
              <a:t>	The Irish militia are totally without discipline, contemptible before the enemy when any 	serious resistance is made to them, but ferocious and cruel in the extreme when any poor 	wretches either with or without arms come within their power; in short murder appears to 	be their favourite pastime. </a:t>
            </a:r>
            <a:r>
              <a:rPr lang="en-GB" sz="1500" dirty="0">
                <a:solidFill>
                  <a:schemeClr val="bg1"/>
                </a:solidFill>
              </a:rPr>
              <a:t>(25)</a:t>
            </a:r>
          </a:p>
          <a:p>
            <a:endParaRPr lang="en-GB" dirty="0"/>
          </a:p>
          <a:p>
            <a:endParaRPr lang="en-GB" dirty="0"/>
          </a:p>
        </p:txBody>
      </p:sp>
    </p:spTree>
    <p:extLst>
      <p:ext uri="{BB962C8B-B14F-4D97-AF65-F5344CB8AC3E}">
        <p14:creationId xmlns:p14="http://schemas.microsoft.com/office/powerpoint/2010/main" val="3254250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tanding in front of a building&#10;&#10;Description generated with very high confidence">
            <a:extLst>
              <a:ext uri="{FF2B5EF4-FFF2-40B4-BE49-F238E27FC236}">
                <a16:creationId xmlns:a16="http://schemas.microsoft.com/office/drawing/2014/main" id="{2DCBA9D7-477B-428F-A6AB-5EF7A01E64F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4" name="Title 3">
            <a:extLst>
              <a:ext uri="{FF2B5EF4-FFF2-40B4-BE49-F238E27FC236}">
                <a16:creationId xmlns:a16="http://schemas.microsoft.com/office/drawing/2014/main" id="{9C1B9E65-1653-4321-B234-46EBAA6783EE}"/>
              </a:ext>
            </a:extLst>
          </p:cNvPr>
          <p:cNvSpPr>
            <a:spLocks noGrp="1"/>
          </p:cNvSpPr>
          <p:nvPr>
            <p:ph type="ctrTitle"/>
          </p:nvPr>
        </p:nvSpPr>
        <p:spPr>
          <a:xfrm>
            <a:off x="1524000" y="1122362"/>
            <a:ext cx="9144000" cy="2900518"/>
          </a:xfrm>
        </p:spPr>
        <p:txBody>
          <a:bodyPr>
            <a:normAutofit/>
          </a:bodyPr>
          <a:lstStyle/>
          <a:p>
            <a:br>
              <a:rPr lang="en-GB" b="1">
                <a:solidFill>
                  <a:srgbClr val="FFFFFF"/>
                </a:solidFill>
              </a:rPr>
            </a:br>
            <a:r>
              <a:rPr lang="en-GB" b="1">
                <a:solidFill>
                  <a:srgbClr val="FFFFFF"/>
                </a:solidFill>
              </a:rPr>
              <a:t>Outbreak of Rebellion </a:t>
            </a:r>
            <a:br>
              <a:rPr lang="en-GB">
                <a:solidFill>
                  <a:srgbClr val="FFFFFF"/>
                </a:solidFill>
              </a:rPr>
            </a:br>
            <a:endParaRPr lang="en-GB">
              <a:solidFill>
                <a:srgbClr val="FFFFFF"/>
              </a:solidFill>
            </a:endParaRPr>
          </a:p>
        </p:txBody>
      </p:sp>
      <p:sp>
        <p:nvSpPr>
          <p:cNvPr id="5" name="TextBox 4">
            <a:extLst>
              <a:ext uri="{FF2B5EF4-FFF2-40B4-BE49-F238E27FC236}">
                <a16:creationId xmlns:a16="http://schemas.microsoft.com/office/drawing/2014/main" id="{3195FD60-7940-4010-9E94-4817DEFEFF7A}"/>
              </a:ext>
            </a:extLst>
          </p:cNvPr>
          <p:cNvSpPr txBox="1"/>
          <p:nvPr/>
        </p:nvSpPr>
        <p:spPr>
          <a:xfrm>
            <a:off x="7580245" y="6488658"/>
            <a:ext cx="5141844" cy="369332"/>
          </a:xfrm>
          <a:prstGeom prst="rect">
            <a:avLst/>
          </a:prstGeom>
          <a:noFill/>
        </p:spPr>
        <p:txBody>
          <a:bodyPr wrap="square" rtlCol="0">
            <a:spAutoFit/>
          </a:bodyPr>
          <a:lstStyle/>
          <a:p>
            <a:r>
              <a:rPr lang="en-GB" dirty="0"/>
              <a:t>Image from Battle of Enniscorthy Re-enactment</a:t>
            </a:r>
          </a:p>
        </p:txBody>
      </p:sp>
    </p:spTree>
    <p:extLst>
      <p:ext uri="{BB962C8B-B14F-4D97-AF65-F5344CB8AC3E}">
        <p14:creationId xmlns:p14="http://schemas.microsoft.com/office/powerpoint/2010/main" val="3522007893"/>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10121-F44C-4A38-977F-F65C4083C5CA}"/>
              </a:ext>
            </a:extLst>
          </p:cNvPr>
          <p:cNvSpPr>
            <a:spLocks noGrp="1"/>
          </p:cNvSpPr>
          <p:nvPr>
            <p:ph type="title"/>
          </p:nvPr>
        </p:nvSpPr>
        <p:spPr>
          <a:xfrm>
            <a:off x="838200" y="365126"/>
            <a:ext cx="10515600" cy="858764"/>
          </a:xfrm>
        </p:spPr>
        <p:txBody>
          <a:bodyPr>
            <a:normAutofit fontScale="90000"/>
          </a:bodyPr>
          <a:lstStyle/>
          <a:p>
            <a:br>
              <a:rPr lang="en-GB" dirty="0"/>
            </a:br>
            <a:endParaRPr lang="en-GB" dirty="0"/>
          </a:p>
        </p:txBody>
      </p:sp>
      <p:sp>
        <p:nvSpPr>
          <p:cNvPr id="3" name="Content Placeholder 2">
            <a:extLst>
              <a:ext uri="{FF2B5EF4-FFF2-40B4-BE49-F238E27FC236}">
                <a16:creationId xmlns:a16="http://schemas.microsoft.com/office/drawing/2014/main" id="{AEBBE2C7-DEE5-424E-8EAB-F5C4F7D535C5}"/>
              </a:ext>
            </a:extLst>
          </p:cNvPr>
          <p:cNvSpPr>
            <a:spLocks noGrp="1"/>
          </p:cNvSpPr>
          <p:nvPr>
            <p:ph idx="1"/>
          </p:nvPr>
        </p:nvSpPr>
        <p:spPr>
          <a:xfrm>
            <a:off x="838200" y="984738"/>
            <a:ext cx="10515600" cy="5192225"/>
          </a:xfrm>
        </p:spPr>
        <p:txBody>
          <a:bodyPr>
            <a:normAutofit/>
          </a:bodyPr>
          <a:lstStyle/>
          <a:p>
            <a:pPr marL="0" indent="0">
              <a:buNone/>
            </a:pPr>
            <a:r>
              <a:rPr lang="en-GB" b="1" dirty="0">
                <a:solidFill>
                  <a:schemeClr val="bg1"/>
                </a:solidFill>
              </a:rPr>
              <a:t>Rebellion in Dublin &amp; surrounding counties </a:t>
            </a:r>
          </a:p>
          <a:p>
            <a:r>
              <a:rPr lang="en-GB" dirty="0">
                <a:solidFill>
                  <a:schemeClr val="bg1"/>
                </a:solidFill>
              </a:rPr>
              <a:t>The United Irishmen’s plan was to seize Dublin on 23 May and simultaneously United Irishmen in the counties of Meath, Kildare, Wicklow and Carlow were to engage the Crown Forces in their given county to prevent military reinforcements from entering Dublin. </a:t>
            </a:r>
          </a:p>
          <a:p>
            <a:r>
              <a:rPr lang="en-GB" dirty="0">
                <a:solidFill>
                  <a:schemeClr val="bg1"/>
                </a:solidFill>
              </a:rPr>
              <a:t>In Dublin, the United Irishmen planned to occupy key public buildings, such as Dublin Castle. Mail coaches would be stopped as a signal to the United Irishmen in other counties that the rebellion had commenced.</a:t>
            </a:r>
          </a:p>
          <a:p>
            <a:r>
              <a:rPr lang="en-GB" dirty="0">
                <a:solidFill>
                  <a:schemeClr val="bg1"/>
                </a:solidFill>
              </a:rPr>
              <a:t>The intelligence available to the Crown Forces enabled them to intercept the United Irishmen and as a result the Rebellion in Dublin was a failure. </a:t>
            </a:r>
            <a:r>
              <a:rPr lang="en-GB" sz="1400" dirty="0">
                <a:solidFill>
                  <a:schemeClr val="bg1"/>
                </a:solidFill>
              </a:rPr>
              <a:t>(26) </a:t>
            </a:r>
          </a:p>
        </p:txBody>
      </p:sp>
    </p:spTree>
    <p:extLst>
      <p:ext uri="{BB962C8B-B14F-4D97-AF65-F5344CB8AC3E}">
        <p14:creationId xmlns:p14="http://schemas.microsoft.com/office/powerpoint/2010/main" val="1702303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F40E50-D5D1-404B-AD4F-3C57B9F1070E}"/>
              </a:ext>
            </a:extLst>
          </p:cNvPr>
          <p:cNvSpPr>
            <a:spLocks noGrp="1"/>
          </p:cNvSpPr>
          <p:nvPr>
            <p:ph idx="1"/>
          </p:nvPr>
        </p:nvSpPr>
        <p:spPr>
          <a:xfrm>
            <a:off x="838200" y="1237141"/>
            <a:ext cx="10515600" cy="5867474"/>
          </a:xfrm>
        </p:spPr>
        <p:txBody>
          <a:bodyPr/>
          <a:lstStyle/>
          <a:p>
            <a:r>
              <a:rPr lang="en-GB" dirty="0">
                <a:solidFill>
                  <a:schemeClr val="bg1"/>
                </a:solidFill>
              </a:rPr>
              <a:t>Uprisings in counties surrounding Dublin were also unsuccessful. </a:t>
            </a:r>
          </a:p>
          <a:p>
            <a:r>
              <a:rPr lang="en-GB" dirty="0">
                <a:solidFill>
                  <a:schemeClr val="bg1"/>
                </a:solidFill>
              </a:rPr>
              <a:t>In County Kildare, the Rebels took the town of Prosperous and the village of Kilcullen before suffering defeats at the hands of the Crown Forces at Nass and Clane. </a:t>
            </a:r>
          </a:p>
          <a:p>
            <a:r>
              <a:rPr lang="en-GB" dirty="0">
                <a:solidFill>
                  <a:schemeClr val="bg1"/>
                </a:solidFill>
              </a:rPr>
              <a:t>In County Wicklow, the Rebels attempted unsuccessfully to capture the towns of Dunlavin and </a:t>
            </a:r>
            <a:r>
              <a:rPr lang="en-GB" dirty="0" err="1">
                <a:solidFill>
                  <a:schemeClr val="bg1"/>
                </a:solidFill>
              </a:rPr>
              <a:t>Baltinglass</a:t>
            </a:r>
            <a:r>
              <a:rPr lang="en-GB" dirty="0">
                <a:solidFill>
                  <a:schemeClr val="bg1"/>
                </a:solidFill>
              </a:rPr>
              <a:t>. </a:t>
            </a:r>
          </a:p>
          <a:p>
            <a:r>
              <a:rPr lang="en-GB" dirty="0">
                <a:solidFill>
                  <a:schemeClr val="bg1"/>
                </a:solidFill>
              </a:rPr>
              <a:t>In County Meath, the Rebels lost several hundred men when their camp at Tara Hill was attacked. </a:t>
            </a:r>
            <a:r>
              <a:rPr lang="en-GB" sz="1400" dirty="0">
                <a:solidFill>
                  <a:schemeClr val="bg1"/>
                </a:solidFill>
              </a:rPr>
              <a:t>(27) </a:t>
            </a:r>
          </a:p>
          <a:p>
            <a:pPr marL="0" indent="0">
              <a:buNone/>
            </a:pPr>
            <a:endParaRPr lang="en-GB" dirty="0"/>
          </a:p>
        </p:txBody>
      </p:sp>
    </p:spTree>
    <p:extLst>
      <p:ext uri="{BB962C8B-B14F-4D97-AF65-F5344CB8AC3E}">
        <p14:creationId xmlns:p14="http://schemas.microsoft.com/office/powerpoint/2010/main" val="1132089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878932-2DF8-44D0-9438-FDBB35D83B64}"/>
              </a:ext>
            </a:extLst>
          </p:cNvPr>
          <p:cNvSpPr>
            <a:spLocks noGrp="1"/>
          </p:cNvSpPr>
          <p:nvPr>
            <p:ph idx="1"/>
          </p:nvPr>
        </p:nvSpPr>
        <p:spPr>
          <a:xfrm>
            <a:off x="838200" y="1060865"/>
            <a:ext cx="10515600" cy="5797135"/>
          </a:xfrm>
        </p:spPr>
        <p:txBody>
          <a:bodyPr/>
          <a:lstStyle/>
          <a:p>
            <a:pPr marL="0" indent="0">
              <a:buNone/>
            </a:pPr>
            <a:r>
              <a:rPr lang="en-GB" b="1" dirty="0">
                <a:solidFill>
                  <a:schemeClr val="bg1"/>
                </a:solidFill>
              </a:rPr>
              <a:t> Rebellion in Ulster      </a:t>
            </a:r>
            <a:endParaRPr lang="en-GB" dirty="0">
              <a:solidFill>
                <a:schemeClr val="bg1"/>
              </a:solidFill>
            </a:endParaRPr>
          </a:p>
          <a:p>
            <a:r>
              <a:rPr lang="en-GB" dirty="0">
                <a:solidFill>
                  <a:schemeClr val="bg1"/>
                </a:solidFill>
              </a:rPr>
              <a:t>The Rebellion broke out in Antrim on 7 June. The Rebels under the leadership of Henry Joy McCracken captured the towns of Ballymena and </a:t>
            </a:r>
            <a:r>
              <a:rPr lang="en-GB" dirty="0" err="1">
                <a:solidFill>
                  <a:schemeClr val="bg1"/>
                </a:solidFill>
              </a:rPr>
              <a:t>Randalstown</a:t>
            </a:r>
            <a:r>
              <a:rPr lang="en-GB" dirty="0">
                <a:solidFill>
                  <a:schemeClr val="bg1"/>
                </a:solidFill>
              </a:rPr>
              <a:t>. </a:t>
            </a:r>
          </a:p>
          <a:p>
            <a:r>
              <a:rPr lang="en-GB" dirty="0">
                <a:solidFill>
                  <a:schemeClr val="bg1"/>
                </a:solidFill>
              </a:rPr>
              <a:t>However, after these initial successes the Rebels suffered a heavy defeat when they attempted to seize Antrim town.</a:t>
            </a:r>
          </a:p>
          <a:p>
            <a:r>
              <a:rPr lang="en-GB" dirty="0">
                <a:solidFill>
                  <a:schemeClr val="bg1"/>
                </a:solidFill>
              </a:rPr>
              <a:t>On 9 June, Rebels in County Down mobilised. They took the town of Saintfield and later they successfully captured Newtownards and Ballynahinch. </a:t>
            </a:r>
          </a:p>
          <a:p>
            <a:r>
              <a:rPr lang="en-GB" dirty="0">
                <a:solidFill>
                  <a:schemeClr val="bg1"/>
                </a:solidFill>
              </a:rPr>
              <a:t>The Rebels in County Down were eventually defeated at Ballynahinch. </a:t>
            </a:r>
            <a:r>
              <a:rPr lang="en-GB" sz="1400" dirty="0">
                <a:solidFill>
                  <a:schemeClr val="bg1"/>
                </a:solidFill>
              </a:rPr>
              <a:t>(28)</a:t>
            </a:r>
          </a:p>
          <a:p>
            <a:pPr marL="0" indent="0">
              <a:buNone/>
            </a:pPr>
            <a:endParaRPr lang="en-GB" dirty="0"/>
          </a:p>
        </p:txBody>
      </p:sp>
    </p:spTree>
    <p:extLst>
      <p:ext uri="{BB962C8B-B14F-4D97-AF65-F5344CB8AC3E}">
        <p14:creationId xmlns:p14="http://schemas.microsoft.com/office/powerpoint/2010/main" val="1147975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607FCC-2E42-442A-98C2-A5592CDCD6D8}"/>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4449"/>
          <a:stretch/>
        </p:blipFill>
        <p:spPr>
          <a:xfrm>
            <a:off x="0" y="10"/>
            <a:ext cx="12191980" cy="6857990"/>
          </a:xfrm>
          <a:prstGeom prst="rect">
            <a:avLst/>
          </a:prstGeom>
        </p:spPr>
      </p:pic>
      <p:sp>
        <p:nvSpPr>
          <p:cNvPr id="2" name="Title 1">
            <a:extLst>
              <a:ext uri="{FF2B5EF4-FFF2-40B4-BE49-F238E27FC236}">
                <a16:creationId xmlns:a16="http://schemas.microsoft.com/office/drawing/2014/main" id="{9AD6959F-F69D-48BB-9A5D-8ED23A602271}"/>
              </a:ext>
            </a:extLst>
          </p:cNvPr>
          <p:cNvSpPr>
            <a:spLocks noGrp="1"/>
          </p:cNvSpPr>
          <p:nvPr>
            <p:ph type="ctrTitle"/>
          </p:nvPr>
        </p:nvSpPr>
        <p:spPr>
          <a:xfrm>
            <a:off x="1524000" y="1122362"/>
            <a:ext cx="9144000" cy="2900518"/>
          </a:xfrm>
        </p:spPr>
        <p:txBody>
          <a:bodyPr>
            <a:normAutofit/>
          </a:bodyPr>
          <a:lstStyle/>
          <a:p>
            <a:r>
              <a:rPr lang="en-GB" b="1">
                <a:solidFill>
                  <a:srgbClr val="FFFFFF"/>
                </a:solidFill>
              </a:rPr>
              <a:t>Rebellion in Wexford</a:t>
            </a:r>
          </a:p>
        </p:txBody>
      </p:sp>
      <p:sp>
        <p:nvSpPr>
          <p:cNvPr id="3" name="TextBox 2">
            <a:extLst>
              <a:ext uri="{FF2B5EF4-FFF2-40B4-BE49-F238E27FC236}">
                <a16:creationId xmlns:a16="http://schemas.microsoft.com/office/drawing/2014/main" id="{A1D292EE-6B87-41DB-BD01-EAAEA7BBE0AD}"/>
              </a:ext>
            </a:extLst>
          </p:cNvPr>
          <p:cNvSpPr txBox="1"/>
          <p:nvPr/>
        </p:nvSpPr>
        <p:spPr>
          <a:xfrm>
            <a:off x="7580245" y="6488658"/>
            <a:ext cx="5141844" cy="369332"/>
          </a:xfrm>
          <a:prstGeom prst="rect">
            <a:avLst/>
          </a:prstGeom>
          <a:noFill/>
        </p:spPr>
        <p:txBody>
          <a:bodyPr wrap="square" rtlCol="0">
            <a:spAutoFit/>
          </a:bodyPr>
          <a:lstStyle/>
          <a:p>
            <a:r>
              <a:rPr lang="en-GB" dirty="0"/>
              <a:t>Image from Battle of Vinegar Hill Re-enactment</a:t>
            </a:r>
          </a:p>
        </p:txBody>
      </p:sp>
    </p:spTree>
    <p:extLst>
      <p:ext uri="{BB962C8B-B14F-4D97-AF65-F5344CB8AC3E}">
        <p14:creationId xmlns:p14="http://schemas.microsoft.com/office/powerpoint/2010/main" val="4210156019"/>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B51A-20DE-4E11-90FA-936D545664BE}"/>
              </a:ext>
            </a:extLst>
          </p:cNvPr>
          <p:cNvSpPr>
            <a:spLocks noGrp="1"/>
          </p:cNvSpPr>
          <p:nvPr>
            <p:ph type="title"/>
          </p:nvPr>
        </p:nvSpPr>
        <p:spPr/>
        <p:txBody>
          <a:bodyPr/>
          <a:lstStyle/>
          <a:p>
            <a:br>
              <a:rPr lang="en-GB" dirty="0"/>
            </a:br>
            <a:endParaRPr lang="en-GB" dirty="0"/>
          </a:p>
        </p:txBody>
      </p:sp>
      <p:sp>
        <p:nvSpPr>
          <p:cNvPr id="3" name="Content Placeholder 2">
            <a:extLst>
              <a:ext uri="{FF2B5EF4-FFF2-40B4-BE49-F238E27FC236}">
                <a16:creationId xmlns:a16="http://schemas.microsoft.com/office/drawing/2014/main" id="{7237AB0A-A66D-46CE-82FA-2F58679BF386}"/>
              </a:ext>
            </a:extLst>
          </p:cNvPr>
          <p:cNvSpPr>
            <a:spLocks noGrp="1"/>
          </p:cNvSpPr>
          <p:nvPr>
            <p:ph idx="1"/>
          </p:nvPr>
        </p:nvSpPr>
        <p:spPr>
          <a:xfrm>
            <a:off x="838200" y="1195754"/>
            <a:ext cx="10515600" cy="4981209"/>
          </a:xfrm>
        </p:spPr>
        <p:txBody>
          <a:bodyPr>
            <a:normAutofit/>
          </a:bodyPr>
          <a:lstStyle/>
          <a:p>
            <a:pPr marL="0" indent="0">
              <a:buNone/>
            </a:pPr>
            <a:r>
              <a:rPr lang="en-GB" sz="3000" b="1" dirty="0">
                <a:solidFill>
                  <a:schemeClr val="bg1"/>
                </a:solidFill>
              </a:rPr>
              <a:t>Skirmish at the Harrow</a:t>
            </a:r>
            <a:endParaRPr lang="en-GB" sz="3000" dirty="0">
              <a:solidFill>
                <a:schemeClr val="bg1"/>
              </a:solidFill>
            </a:endParaRPr>
          </a:p>
          <a:p>
            <a:r>
              <a:rPr lang="en-GB" dirty="0">
                <a:solidFill>
                  <a:schemeClr val="bg1"/>
                </a:solidFill>
              </a:rPr>
              <a:t>By 26 May 1798, news of the Rebellion waging in Dublin, Meath and Kildare began to filter into Co. Wexford. </a:t>
            </a:r>
          </a:p>
          <a:p>
            <a:r>
              <a:rPr lang="en-GB" dirty="0">
                <a:solidFill>
                  <a:schemeClr val="bg1"/>
                </a:solidFill>
              </a:rPr>
              <a:t>On this day, Yeomen Cavalry led by Lieutenant Bookey, rode to a dwelling of a suspected United Irishman in Boolavogue. Finding their target was not at home, they set fire to the cabin. </a:t>
            </a:r>
          </a:p>
          <a:p>
            <a:r>
              <a:rPr lang="en-GB" dirty="0">
                <a:solidFill>
                  <a:schemeClr val="bg1"/>
                </a:solidFill>
              </a:rPr>
              <a:t>They were later ambushed by Fr. John Murphy and his men, which led to the deaths of Lieutenant Bookey and Private John Donovan. </a:t>
            </a:r>
            <a:r>
              <a:rPr lang="en-GB" sz="1400" dirty="0">
                <a:solidFill>
                  <a:schemeClr val="bg1"/>
                </a:solidFill>
              </a:rPr>
              <a:t>(29)</a:t>
            </a:r>
          </a:p>
          <a:p>
            <a:endParaRPr lang="en-GB" dirty="0"/>
          </a:p>
        </p:txBody>
      </p:sp>
    </p:spTree>
    <p:extLst>
      <p:ext uri="{BB962C8B-B14F-4D97-AF65-F5344CB8AC3E}">
        <p14:creationId xmlns:p14="http://schemas.microsoft.com/office/powerpoint/2010/main" val="3936930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8EE3-7587-44C5-86FD-2016D5E5C4E7}"/>
              </a:ext>
            </a:extLst>
          </p:cNvPr>
          <p:cNvSpPr>
            <a:spLocks noGrp="1"/>
          </p:cNvSpPr>
          <p:nvPr>
            <p:ph type="title"/>
          </p:nvPr>
        </p:nvSpPr>
        <p:spPr>
          <a:xfrm>
            <a:off x="6599583" y="185529"/>
            <a:ext cx="5327374" cy="6573079"/>
          </a:xfrm>
        </p:spPr>
        <p:txBody>
          <a:bodyPr/>
          <a:lstStyle/>
          <a:p>
            <a:pPr algn="ctr"/>
            <a:r>
              <a:rPr lang="en-GB" dirty="0"/>
              <a:t>   </a:t>
            </a:r>
            <a:br>
              <a:rPr lang="en-GB" dirty="0"/>
            </a:br>
            <a:br>
              <a:rPr lang="en-GB" dirty="0"/>
            </a:br>
            <a:r>
              <a:rPr lang="en-GB" dirty="0">
                <a:solidFill>
                  <a:schemeClr val="bg1"/>
                </a:solidFill>
                <a:latin typeface="+mn-lt"/>
              </a:rPr>
              <a:t>Battle of Oulart Hill</a:t>
            </a:r>
            <a:br>
              <a:rPr lang="en-GB" dirty="0">
                <a:solidFill>
                  <a:schemeClr val="bg1"/>
                </a:solidFill>
                <a:latin typeface="+mn-lt"/>
              </a:rPr>
            </a:br>
            <a:r>
              <a:rPr lang="en-GB" dirty="0">
                <a:solidFill>
                  <a:schemeClr val="bg1"/>
                </a:solidFill>
                <a:latin typeface="+mn-lt"/>
              </a:rPr>
              <a:t>1798</a:t>
            </a:r>
            <a:br>
              <a:rPr lang="en-GB" dirty="0">
                <a:solidFill>
                  <a:schemeClr val="bg1"/>
                </a:solidFill>
                <a:latin typeface="+mn-lt"/>
              </a:rPr>
            </a:br>
            <a:r>
              <a:rPr lang="en-GB" dirty="0">
                <a:solidFill>
                  <a:schemeClr val="bg1"/>
                </a:solidFill>
                <a:latin typeface="+mn-lt"/>
              </a:rPr>
              <a:t> </a:t>
            </a:r>
            <a:r>
              <a:rPr lang="en-GB" sz="2800" dirty="0">
                <a:solidFill>
                  <a:schemeClr val="bg1"/>
                </a:solidFill>
                <a:latin typeface="+mn-lt"/>
              </a:rPr>
              <a:t>by </a:t>
            </a:r>
            <a:br>
              <a:rPr lang="en-GB" sz="2800" dirty="0">
                <a:solidFill>
                  <a:schemeClr val="bg1"/>
                </a:solidFill>
                <a:latin typeface="+mn-lt"/>
              </a:rPr>
            </a:br>
            <a:r>
              <a:rPr lang="en-GB" sz="2800" dirty="0">
                <a:solidFill>
                  <a:schemeClr val="bg1"/>
                </a:solidFill>
                <a:latin typeface="+mn-lt"/>
              </a:rPr>
              <a:t>   E. </a:t>
            </a:r>
            <a:r>
              <a:rPr lang="en-GB" sz="2800" dirty="0" err="1">
                <a:solidFill>
                  <a:schemeClr val="bg1"/>
                </a:solidFill>
                <a:latin typeface="+mn-lt"/>
              </a:rPr>
              <a:t>Foran</a:t>
            </a:r>
            <a:br>
              <a:rPr lang="en-GB" dirty="0"/>
            </a:br>
            <a:br>
              <a:rPr lang="en-GB" dirty="0">
                <a:solidFill>
                  <a:schemeClr val="bg1"/>
                </a:solidFill>
                <a:latin typeface="+mn-lt"/>
              </a:rPr>
            </a:br>
            <a:br>
              <a:rPr lang="en-GB" dirty="0"/>
            </a:br>
            <a:endParaRPr lang="en-GB" dirty="0"/>
          </a:p>
        </p:txBody>
      </p:sp>
      <p:pic>
        <p:nvPicPr>
          <p:cNvPr id="5" name="Content Placeholder 4">
            <a:extLst>
              <a:ext uri="{FF2B5EF4-FFF2-40B4-BE49-F238E27FC236}">
                <a16:creationId xmlns:a16="http://schemas.microsoft.com/office/drawing/2014/main" id="{999AB1C9-93F3-4471-A4B5-AF36A3743F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361042" cy="6858000"/>
          </a:xfrm>
        </p:spPr>
      </p:pic>
      <p:sp>
        <p:nvSpPr>
          <p:cNvPr id="6" name="TextBox 5">
            <a:extLst>
              <a:ext uri="{FF2B5EF4-FFF2-40B4-BE49-F238E27FC236}">
                <a16:creationId xmlns:a16="http://schemas.microsoft.com/office/drawing/2014/main" id="{C5024B16-7713-40DB-A627-917DC61F9403}"/>
              </a:ext>
            </a:extLst>
          </p:cNvPr>
          <p:cNvSpPr txBox="1"/>
          <p:nvPr/>
        </p:nvSpPr>
        <p:spPr>
          <a:xfrm>
            <a:off x="7364129" y="6323598"/>
            <a:ext cx="4388101" cy="338554"/>
          </a:xfrm>
          <a:prstGeom prst="rect">
            <a:avLst/>
          </a:prstGeom>
          <a:noFill/>
        </p:spPr>
        <p:txBody>
          <a:bodyPr wrap="square" rtlCol="0">
            <a:spAutoFit/>
          </a:bodyPr>
          <a:lstStyle/>
          <a:p>
            <a:r>
              <a:rPr lang="en-GB" sz="1600" dirty="0">
                <a:solidFill>
                  <a:schemeClr val="bg1"/>
                </a:solidFill>
              </a:rPr>
              <a:t>Image courtesy of the National Library of Ireland </a:t>
            </a:r>
          </a:p>
        </p:txBody>
      </p:sp>
    </p:spTree>
    <p:extLst>
      <p:ext uri="{BB962C8B-B14F-4D97-AF65-F5344CB8AC3E}">
        <p14:creationId xmlns:p14="http://schemas.microsoft.com/office/powerpoint/2010/main" val="3899789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EF73A1-7F87-4D55-8602-A21EA041BB42}"/>
              </a:ext>
            </a:extLst>
          </p:cNvPr>
          <p:cNvSpPr>
            <a:spLocks noGrp="1"/>
          </p:cNvSpPr>
          <p:nvPr>
            <p:ph idx="1"/>
          </p:nvPr>
        </p:nvSpPr>
        <p:spPr>
          <a:xfrm>
            <a:off x="838200" y="337626"/>
            <a:ext cx="10515600" cy="5839338"/>
          </a:xfrm>
        </p:spPr>
        <p:txBody>
          <a:bodyPr>
            <a:normAutofit/>
          </a:bodyPr>
          <a:lstStyle/>
          <a:p>
            <a:pPr marL="0" indent="0">
              <a:buNone/>
            </a:pPr>
            <a:r>
              <a:rPr lang="en-GB" b="1" dirty="0"/>
              <a:t>   </a:t>
            </a:r>
          </a:p>
          <a:p>
            <a:pPr marL="0" indent="0">
              <a:buNone/>
            </a:pPr>
            <a:r>
              <a:rPr lang="en-GB" b="1" dirty="0">
                <a:solidFill>
                  <a:schemeClr val="bg1"/>
                </a:solidFill>
              </a:rPr>
              <a:t>   Battle of Oulart Hill</a:t>
            </a:r>
            <a:endParaRPr lang="en-GB" dirty="0">
              <a:solidFill>
                <a:schemeClr val="bg1"/>
              </a:solidFill>
            </a:endParaRPr>
          </a:p>
          <a:p>
            <a:r>
              <a:rPr lang="en-GB" dirty="0">
                <a:solidFill>
                  <a:schemeClr val="bg1"/>
                </a:solidFill>
              </a:rPr>
              <a:t>Following the skirmish at the Harrow, Fr. John Murphy and his men were joined by hundreds of Rebels who had made their way towards Oulart Hill. </a:t>
            </a:r>
          </a:p>
          <a:p>
            <a:r>
              <a:rPr lang="en-GB" dirty="0">
                <a:solidFill>
                  <a:schemeClr val="bg1"/>
                </a:solidFill>
              </a:rPr>
              <a:t>When news of the skirmish at the Harrow reached the Crown Forces in Wexford town, the majority of its garrison, 110 North Cork Militia were ordered to crush the Rebellion. </a:t>
            </a:r>
          </a:p>
          <a:p>
            <a:r>
              <a:rPr lang="en-GB" dirty="0">
                <a:solidFill>
                  <a:schemeClr val="bg1"/>
                </a:solidFill>
              </a:rPr>
              <a:t>On 27 May, the Militia reached Oulart and began to advance upon the 2000 rebels on Oulart Hill. Upon firing a number of unsuccessful volleys which failed to break the rebel lines, the Rebels themselves launched a major pike charge, which annihilated the Militia leaving only five survivors. </a:t>
            </a:r>
            <a:r>
              <a:rPr lang="en-GB" sz="1400" dirty="0">
                <a:solidFill>
                  <a:schemeClr val="bg1"/>
                </a:solidFill>
              </a:rPr>
              <a:t>(30) </a:t>
            </a:r>
          </a:p>
        </p:txBody>
      </p:sp>
    </p:spTree>
    <p:extLst>
      <p:ext uri="{BB962C8B-B14F-4D97-AF65-F5344CB8AC3E}">
        <p14:creationId xmlns:p14="http://schemas.microsoft.com/office/powerpoint/2010/main" val="2983603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7EFECD-31B7-460B-9A99-E64B4EB95CB4}"/>
              </a:ext>
            </a:extLst>
          </p:cNvPr>
          <p:cNvSpPr>
            <a:spLocks noGrp="1"/>
          </p:cNvSpPr>
          <p:nvPr>
            <p:ph idx="1"/>
          </p:nvPr>
        </p:nvSpPr>
        <p:spPr>
          <a:xfrm>
            <a:off x="838200" y="858130"/>
            <a:ext cx="10515600" cy="5318834"/>
          </a:xfrm>
        </p:spPr>
        <p:txBody>
          <a:bodyPr>
            <a:normAutofit/>
          </a:bodyPr>
          <a:lstStyle/>
          <a:p>
            <a:pPr marL="0" indent="0">
              <a:buNone/>
            </a:pPr>
            <a:endParaRPr lang="en-GB" dirty="0"/>
          </a:p>
          <a:p>
            <a:r>
              <a:rPr lang="en-GB" dirty="0">
                <a:solidFill>
                  <a:schemeClr val="bg1"/>
                </a:solidFill>
              </a:rPr>
              <a:t>The 1798 Rebellion was a pivotal event in Irish history. It involved members from all sections of society rebelling against English interference in Irish affairs.  </a:t>
            </a:r>
          </a:p>
          <a:p>
            <a:r>
              <a:rPr lang="en-GB" dirty="0">
                <a:solidFill>
                  <a:schemeClr val="bg1"/>
                </a:solidFill>
              </a:rPr>
              <a:t>The leaders of the Rebellion are remembered as the founding figures of Irish Republicanism and their vision for a union of all Irish citizens and an independent Ireland would inspire later generations of Irish revolutionaries.      </a:t>
            </a:r>
          </a:p>
          <a:p>
            <a:endParaRPr lang="en-GB" dirty="0"/>
          </a:p>
        </p:txBody>
      </p:sp>
    </p:spTree>
    <p:extLst>
      <p:ext uri="{BB962C8B-B14F-4D97-AF65-F5344CB8AC3E}">
        <p14:creationId xmlns:p14="http://schemas.microsoft.com/office/powerpoint/2010/main" val="4148761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655EE5-EA35-4052-993F-8CE4C807E743}"/>
              </a:ext>
            </a:extLst>
          </p:cNvPr>
          <p:cNvSpPr>
            <a:spLocks noGrp="1"/>
          </p:cNvSpPr>
          <p:nvPr>
            <p:ph idx="1"/>
          </p:nvPr>
        </p:nvSpPr>
        <p:spPr>
          <a:xfrm>
            <a:off x="838200" y="98474"/>
            <a:ext cx="10515600" cy="6078489"/>
          </a:xfrm>
        </p:spPr>
        <p:txBody>
          <a:bodyPr>
            <a:normAutofit/>
          </a:bodyPr>
          <a:lstStyle/>
          <a:p>
            <a:pPr marL="0" indent="0">
              <a:buNone/>
            </a:pPr>
            <a:r>
              <a:rPr lang="en-GB" b="1" dirty="0"/>
              <a:t>   </a:t>
            </a:r>
          </a:p>
          <a:p>
            <a:pPr marL="0" indent="0">
              <a:buNone/>
            </a:pPr>
            <a:r>
              <a:rPr lang="en-GB" b="1" dirty="0">
                <a:solidFill>
                  <a:schemeClr val="bg1"/>
                </a:solidFill>
              </a:rPr>
              <a:t>   </a:t>
            </a:r>
            <a:r>
              <a:rPr lang="en-GB" sz="3000" b="1" dirty="0">
                <a:solidFill>
                  <a:schemeClr val="bg1"/>
                </a:solidFill>
              </a:rPr>
              <a:t>Battle of Enniscorthy </a:t>
            </a:r>
            <a:endParaRPr lang="en-GB" sz="3000" dirty="0">
              <a:solidFill>
                <a:schemeClr val="bg1"/>
              </a:solidFill>
            </a:endParaRPr>
          </a:p>
          <a:p>
            <a:r>
              <a:rPr lang="en-GB" dirty="0">
                <a:solidFill>
                  <a:schemeClr val="bg1"/>
                </a:solidFill>
              </a:rPr>
              <a:t>Following their victory at Oulart, the Rebel forces made their way towards Enniscorthy on 28 May. </a:t>
            </a:r>
          </a:p>
          <a:p>
            <a:r>
              <a:rPr lang="en-GB" dirty="0">
                <a:solidFill>
                  <a:schemeClr val="bg1"/>
                </a:solidFill>
              </a:rPr>
              <a:t>After several hours of intense fighting, the Rebels succeeded in capturing Enniscorthy Town, they then set up their main camp on Vinegar Hill.</a:t>
            </a:r>
            <a:r>
              <a:rPr lang="en-GB" b="1" dirty="0">
                <a:solidFill>
                  <a:schemeClr val="bg1"/>
                </a:solidFill>
              </a:rPr>
              <a:t> </a:t>
            </a:r>
            <a:r>
              <a:rPr lang="en-GB" sz="1500" dirty="0">
                <a:solidFill>
                  <a:schemeClr val="bg1"/>
                </a:solidFill>
              </a:rPr>
              <a:t>(31)</a:t>
            </a:r>
            <a:endParaRPr lang="en-GB" sz="1500" b="1" dirty="0">
              <a:solidFill>
                <a:schemeClr val="bg1"/>
              </a:solidFill>
            </a:endParaRPr>
          </a:p>
          <a:p>
            <a:r>
              <a:rPr lang="en-GB" dirty="0">
                <a:solidFill>
                  <a:schemeClr val="bg1"/>
                </a:solidFill>
              </a:rPr>
              <a:t>Over the course of the next 24 hours, Rebel leaders from the local parishes gathered their forces and made their way to the encampment on Vinegar Hill, considerably bolstering the rebel numbers. </a:t>
            </a:r>
          </a:p>
          <a:p>
            <a:pPr marL="0" indent="0">
              <a:buNone/>
            </a:pPr>
            <a:endParaRPr lang="en-GB" dirty="0"/>
          </a:p>
        </p:txBody>
      </p:sp>
    </p:spTree>
    <p:extLst>
      <p:ext uri="{BB962C8B-B14F-4D97-AF65-F5344CB8AC3E}">
        <p14:creationId xmlns:p14="http://schemas.microsoft.com/office/powerpoint/2010/main" val="1970243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77AC3A-08B1-4D53-BA6B-AE7990A1350A}"/>
              </a:ext>
            </a:extLst>
          </p:cNvPr>
          <p:cNvSpPr>
            <a:spLocks noGrp="1"/>
          </p:cNvSpPr>
          <p:nvPr>
            <p:ph idx="1"/>
          </p:nvPr>
        </p:nvSpPr>
        <p:spPr>
          <a:xfrm>
            <a:off x="838200" y="393894"/>
            <a:ext cx="10515600" cy="6091311"/>
          </a:xfrm>
        </p:spPr>
        <p:txBody>
          <a:bodyPr>
            <a:normAutofit/>
          </a:bodyPr>
          <a:lstStyle/>
          <a:p>
            <a:pPr marL="0" indent="0">
              <a:buNone/>
            </a:pPr>
            <a:r>
              <a:rPr lang="en-GB" b="1" dirty="0"/>
              <a:t>    </a:t>
            </a:r>
            <a:r>
              <a:rPr lang="en-GB" b="1" dirty="0">
                <a:solidFill>
                  <a:schemeClr val="bg1"/>
                </a:solidFill>
              </a:rPr>
              <a:t>Battle of Three Rocks</a:t>
            </a:r>
            <a:endParaRPr lang="en-GB" dirty="0">
              <a:solidFill>
                <a:schemeClr val="bg1"/>
              </a:solidFill>
            </a:endParaRPr>
          </a:p>
          <a:p>
            <a:r>
              <a:rPr lang="en-GB" dirty="0">
                <a:solidFill>
                  <a:schemeClr val="bg1"/>
                </a:solidFill>
              </a:rPr>
              <a:t>After their success at Enniscorthy, a decision was reached to march on the garrison at Wexford town. A force of up to 10,000 Rebels left Vinegar Hill and set up camp at Forth Mountain before attacking Wexford Town. </a:t>
            </a:r>
            <a:r>
              <a:rPr lang="en-GB" sz="1500" dirty="0">
                <a:solidFill>
                  <a:schemeClr val="bg1"/>
                </a:solidFill>
              </a:rPr>
              <a:t>(32) </a:t>
            </a:r>
          </a:p>
          <a:p>
            <a:r>
              <a:rPr lang="en-GB" dirty="0">
                <a:solidFill>
                  <a:schemeClr val="bg1"/>
                </a:solidFill>
              </a:rPr>
              <a:t>The Rebels sprang an ambush on government re-enforcements at the Battle of Three Rocks. After hearing of the ambush, the garrison of Crown Forces abandoned Wexford town.</a:t>
            </a:r>
            <a:r>
              <a:rPr lang="en-GB" sz="1500" dirty="0">
                <a:solidFill>
                  <a:schemeClr val="bg1"/>
                </a:solidFill>
              </a:rPr>
              <a:t>(33)</a:t>
            </a:r>
          </a:p>
          <a:p>
            <a:r>
              <a:rPr lang="en-GB" dirty="0">
                <a:solidFill>
                  <a:schemeClr val="bg1"/>
                </a:solidFill>
              </a:rPr>
              <a:t>The Rebel leaders then decided to divide their forces into two attacking groups, commonly referred to as the North Division and the South Division. The South Division headed for New Ross. While the North Division headed for the towns of Bunclody, Gorey &amp; Arklow. </a:t>
            </a:r>
            <a:r>
              <a:rPr lang="en-GB" sz="1500" dirty="0">
                <a:solidFill>
                  <a:schemeClr val="bg1"/>
                </a:solidFill>
              </a:rPr>
              <a:t>(34)</a:t>
            </a:r>
          </a:p>
          <a:p>
            <a:pPr marL="0" indent="0">
              <a:buNone/>
            </a:pPr>
            <a:endParaRPr lang="en-GB" sz="1500" dirty="0"/>
          </a:p>
        </p:txBody>
      </p:sp>
    </p:spTree>
    <p:extLst>
      <p:ext uri="{BB962C8B-B14F-4D97-AF65-F5344CB8AC3E}">
        <p14:creationId xmlns:p14="http://schemas.microsoft.com/office/powerpoint/2010/main" val="1534585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14ADF7-D3DB-47F2-8729-298787F1E599}"/>
              </a:ext>
            </a:extLst>
          </p:cNvPr>
          <p:cNvSpPr>
            <a:spLocks noGrp="1"/>
          </p:cNvSpPr>
          <p:nvPr>
            <p:ph idx="1"/>
          </p:nvPr>
        </p:nvSpPr>
        <p:spPr>
          <a:xfrm>
            <a:off x="838200" y="450166"/>
            <a:ext cx="10515600" cy="5852160"/>
          </a:xfrm>
        </p:spPr>
        <p:txBody>
          <a:bodyPr>
            <a:normAutofit/>
          </a:bodyPr>
          <a:lstStyle/>
          <a:p>
            <a:pPr marL="0" indent="0">
              <a:buNone/>
            </a:pPr>
            <a:r>
              <a:rPr lang="en-GB" b="1" dirty="0"/>
              <a:t>   </a:t>
            </a:r>
            <a:endParaRPr lang="en-GB" b="1" dirty="0">
              <a:solidFill>
                <a:schemeClr val="bg1"/>
              </a:solidFill>
            </a:endParaRPr>
          </a:p>
          <a:p>
            <a:pPr marL="0" indent="0">
              <a:buNone/>
            </a:pPr>
            <a:r>
              <a:rPr lang="en-GB" b="1" dirty="0">
                <a:solidFill>
                  <a:schemeClr val="bg1"/>
                </a:solidFill>
              </a:rPr>
              <a:t>   Battle of New Ross</a:t>
            </a:r>
            <a:endParaRPr lang="en-GB" dirty="0">
              <a:solidFill>
                <a:schemeClr val="bg1"/>
              </a:solidFill>
            </a:endParaRPr>
          </a:p>
          <a:p>
            <a:r>
              <a:rPr lang="en-GB" dirty="0">
                <a:solidFill>
                  <a:schemeClr val="bg1"/>
                </a:solidFill>
              </a:rPr>
              <a:t>The Battle of New Ross commenced at dawn on 5 June. Crown Forces, expecting the Rebel assault, had prepared defences in advance. They had a compliment of 2,000 soldiers under the command of General Johnson. Bagenal Harvey led approximately 10,000 Rebels.  </a:t>
            </a:r>
          </a:p>
          <a:p>
            <a:r>
              <a:rPr lang="en-GB" dirty="0">
                <a:solidFill>
                  <a:schemeClr val="bg1"/>
                </a:solidFill>
              </a:rPr>
              <a:t>Initial Rebel success occurred under John Kelly, his men succeeded in seizing two-thirds of the town. </a:t>
            </a:r>
          </a:p>
          <a:p>
            <a:r>
              <a:rPr lang="en-GB" dirty="0">
                <a:solidFill>
                  <a:schemeClr val="bg1"/>
                </a:solidFill>
              </a:rPr>
              <a:t>However, in the early afternoon the Crown Forces rallied, and re-took all of New Ross. The Rebels withdrew having sustained approximately 2,500 casualties. The Crown Forces lost approximately 250 personnel.</a:t>
            </a:r>
            <a:r>
              <a:rPr lang="en-GB" b="1" dirty="0">
                <a:solidFill>
                  <a:schemeClr val="bg1"/>
                </a:solidFill>
              </a:rPr>
              <a:t> </a:t>
            </a:r>
            <a:r>
              <a:rPr lang="en-GB" sz="1400" b="1" dirty="0">
                <a:solidFill>
                  <a:schemeClr val="bg1"/>
                </a:solidFill>
              </a:rPr>
              <a:t>(35)</a:t>
            </a:r>
            <a:endParaRPr lang="en-GB" sz="1400" dirty="0">
              <a:solidFill>
                <a:schemeClr val="bg1"/>
              </a:solidFill>
            </a:endParaRPr>
          </a:p>
          <a:p>
            <a:pPr marL="0" indent="0">
              <a:buNone/>
            </a:pPr>
            <a:endParaRPr lang="en-GB" dirty="0"/>
          </a:p>
        </p:txBody>
      </p:sp>
    </p:spTree>
    <p:extLst>
      <p:ext uri="{BB962C8B-B14F-4D97-AF65-F5344CB8AC3E}">
        <p14:creationId xmlns:p14="http://schemas.microsoft.com/office/powerpoint/2010/main" val="1083930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CB5CC9-1980-43F4-9EF2-91CE04F0AF3C}"/>
              </a:ext>
            </a:extLst>
          </p:cNvPr>
          <p:cNvSpPr>
            <a:spLocks noGrp="1"/>
          </p:cNvSpPr>
          <p:nvPr>
            <p:ph idx="1"/>
          </p:nvPr>
        </p:nvSpPr>
        <p:spPr>
          <a:xfrm>
            <a:off x="838200" y="98474"/>
            <a:ext cx="10515600" cy="6078489"/>
          </a:xfrm>
        </p:spPr>
        <p:txBody>
          <a:bodyPr>
            <a:normAutofit/>
          </a:bodyPr>
          <a:lstStyle/>
          <a:p>
            <a:pPr marL="0" indent="0">
              <a:buNone/>
            </a:pPr>
            <a:endParaRPr lang="en-GB" b="1" dirty="0"/>
          </a:p>
          <a:p>
            <a:pPr marL="0" indent="0">
              <a:buNone/>
            </a:pPr>
            <a:r>
              <a:rPr lang="en-GB" b="1" dirty="0"/>
              <a:t>   </a:t>
            </a:r>
          </a:p>
          <a:p>
            <a:pPr marL="0" indent="0">
              <a:buNone/>
            </a:pPr>
            <a:r>
              <a:rPr lang="en-GB" b="1" dirty="0"/>
              <a:t>   </a:t>
            </a:r>
            <a:r>
              <a:rPr lang="en-GB" b="1" dirty="0">
                <a:solidFill>
                  <a:schemeClr val="bg1"/>
                </a:solidFill>
              </a:rPr>
              <a:t>Battle of Newtownbarry </a:t>
            </a:r>
            <a:endParaRPr lang="en-GB" dirty="0">
              <a:solidFill>
                <a:schemeClr val="bg1"/>
              </a:solidFill>
            </a:endParaRPr>
          </a:p>
          <a:p>
            <a:r>
              <a:rPr lang="en-GB" dirty="0">
                <a:solidFill>
                  <a:schemeClr val="bg1"/>
                </a:solidFill>
              </a:rPr>
              <a:t>On 1 June, the Battle of Newtownbarry (now Bunclody) took place. </a:t>
            </a:r>
          </a:p>
          <a:p>
            <a:r>
              <a:rPr lang="en-GB" dirty="0">
                <a:solidFill>
                  <a:schemeClr val="bg1"/>
                </a:solidFill>
              </a:rPr>
              <a:t>Positioning an artillery piece aimed at Yeomanry on the outskirts of the town, the Rebels pushed the Crown Forces back into the town. Pikemen then drove the majority of the enemy across the bridge into </a:t>
            </a:r>
            <a:r>
              <a:rPr lang="en-GB" dirty="0" err="1">
                <a:solidFill>
                  <a:schemeClr val="bg1"/>
                </a:solidFill>
              </a:rPr>
              <a:t>Co.Carlow</a:t>
            </a:r>
            <a:r>
              <a:rPr lang="en-GB" dirty="0">
                <a:solidFill>
                  <a:schemeClr val="bg1"/>
                </a:solidFill>
              </a:rPr>
              <a:t>. </a:t>
            </a:r>
          </a:p>
          <a:p>
            <a:r>
              <a:rPr lang="en-GB" dirty="0">
                <a:solidFill>
                  <a:schemeClr val="bg1"/>
                </a:solidFill>
              </a:rPr>
              <a:t>However, British sharpshooters still within the confines of Newtownbarry caused havoc amongst the Rebels and upon hearing the gunfire, the main force of the Redcoats returned, inflicting 400 deaths on the Rebels and leading to their withdrawal. </a:t>
            </a:r>
            <a:r>
              <a:rPr lang="en-GB" sz="1400" dirty="0">
                <a:solidFill>
                  <a:schemeClr val="bg1"/>
                </a:solidFill>
              </a:rPr>
              <a:t>(36)</a:t>
            </a:r>
          </a:p>
        </p:txBody>
      </p:sp>
    </p:spTree>
    <p:extLst>
      <p:ext uri="{BB962C8B-B14F-4D97-AF65-F5344CB8AC3E}">
        <p14:creationId xmlns:p14="http://schemas.microsoft.com/office/powerpoint/2010/main" val="26394812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AF84A0-D8AC-4FEF-AC21-EC52135DBA70}"/>
              </a:ext>
            </a:extLst>
          </p:cNvPr>
          <p:cNvSpPr>
            <a:spLocks noGrp="1"/>
          </p:cNvSpPr>
          <p:nvPr>
            <p:ph idx="1"/>
          </p:nvPr>
        </p:nvSpPr>
        <p:spPr>
          <a:xfrm>
            <a:off x="930965" y="1025922"/>
            <a:ext cx="10515600" cy="6260124"/>
          </a:xfrm>
        </p:spPr>
        <p:txBody>
          <a:bodyPr>
            <a:normAutofit/>
          </a:bodyPr>
          <a:lstStyle/>
          <a:p>
            <a:pPr marL="0" indent="0">
              <a:buNone/>
            </a:pPr>
            <a:r>
              <a:rPr lang="en-GB" sz="3300" b="1" dirty="0"/>
              <a:t>  </a:t>
            </a:r>
            <a:r>
              <a:rPr lang="en-GB" sz="3000" b="1" dirty="0">
                <a:solidFill>
                  <a:schemeClr val="bg1"/>
                </a:solidFill>
              </a:rPr>
              <a:t>The Battle of Arklow</a:t>
            </a:r>
            <a:endParaRPr lang="en-GB" sz="3000" dirty="0">
              <a:solidFill>
                <a:schemeClr val="bg1"/>
              </a:solidFill>
            </a:endParaRPr>
          </a:p>
          <a:p>
            <a:r>
              <a:rPr lang="en-GB" dirty="0">
                <a:solidFill>
                  <a:schemeClr val="bg1"/>
                </a:solidFill>
              </a:rPr>
              <a:t>On 9 June, Rebel forces commenced their assault on Arklow, Co. Wicklow. </a:t>
            </a:r>
          </a:p>
          <a:p>
            <a:r>
              <a:rPr lang="en-GB" dirty="0">
                <a:solidFill>
                  <a:schemeClr val="bg1"/>
                </a:solidFill>
              </a:rPr>
              <a:t>They opened with cannon fire from various strategic points around the outskirts of the town. Crown Forces returned artillery fire from the fortified barricades they had constructed at all the main entry points to the town. </a:t>
            </a:r>
          </a:p>
          <a:p>
            <a:r>
              <a:rPr lang="en-GB" dirty="0">
                <a:solidFill>
                  <a:schemeClr val="bg1"/>
                </a:solidFill>
              </a:rPr>
              <a:t>The Rebel forces bravely moved towards them. However, they were pushed back at all locations. The Rebels were defeated and withdrew at nightfall. </a:t>
            </a:r>
            <a:r>
              <a:rPr lang="en-GB" sz="1900" dirty="0">
                <a:solidFill>
                  <a:schemeClr val="bg1"/>
                </a:solidFill>
              </a:rPr>
              <a:t>(37) </a:t>
            </a:r>
          </a:p>
          <a:p>
            <a:endParaRPr lang="en-GB" dirty="0"/>
          </a:p>
        </p:txBody>
      </p:sp>
    </p:spTree>
    <p:extLst>
      <p:ext uri="{BB962C8B-B14F-4D97-AF65-F5344CB8AC3E}">
        <p14:creationId xmlns:p14="http://schemas.microsoft.com/office/powerpoint/2010/main" val="478253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3290CD-D614-4AFB-B20F-FC390B35E120}"/>
              </a:ext>
            </a:extLst>
          </p:cNvPr>
          <p:cNvSpPr>
            <a:spLocks noGrp="1"/>
          </p:cNvSpPr>
          <p:nvPr>
            <p:ph idx="1"/>
          </p:nvPr>
        </p:nvSpPr>
        <p:spPr>
          <a:xfrm>
            <a:off x="838200" y="267286"/>
            <a:ext cx="10515600" cy="5909677"/>
          </a:xfrm>
        </p:spPr>
        <p:txBody>
          <a:bodyPr>
            <a:normAutofit/>
          </a:bodyPr>
          <a:lstStyle/>
          <a:p>
            <a:pPr marL="0" indent="0">
              <a:buNone/>
            </a:pPr>
            <a:endParaRPr lang="en-GB" b="1" dirty="0">
              <a:solidFill>
                <a:schemeClr val="bg1"/>
              </a:solidFill>
            </a:endParaRPr>
          </a:p>
          <a:p>
            <a:pPr marL="0" indent="0">
              <a:buNone/>
            </a:pPr>
            <a:r>
              <a:rPr lang="en-GB" b="1" dirty="0">
                <a:solidFill>
                  <a:schemeClr val="bg1"/>
                </a:solidFill>
              </a:rPr>
              <a:t>The Battle of </a:t>
            </a:r>
            <a:r>
              <a:rPr lang="en-GB" b="1" dirty="0" err="1">
                <a:solidFill>
                  <a:schemeClr val="bg1"/>
                </a:solidFill>
              </a:rPr>
              <a:t>Foulksmills</a:t>
            </a:r>
            <a:r>
              <a:rPr lang="en-GB" b="1" dirty="0">
                <a:solidFill>
                  <a:schemeClr val="bg1"/>
                </a:solidFill>
              </a:rPr>
              <a:t> </a:t>
            </a:r>
            <a:endParaRPr lang="en-GB" dirty="0">
              <a:solidFill>
                <a:schemeClr val="bg1"/>
              </a:solidFill>
            </a:endParaRPr>
          </a:p>
          <a:p>
            <a:r>
              <a:rPr lang="en-GB" dirty="0">
                <a:solidFill>
                  <a:schemeClr val="bg1"/>
                </a:solidFill>
              </a:rPr>
              <a:t>On 19 June, Sir. John Moore led his forces out of New Ross with the intention of linking up with the garrison at Duncannon. The plan to link up with the Duncannon garrison did not materialise and Moore’s troops headed for the village of Taghmon. </a:t>
            </a:r>
          </a:p>
          <a:p>
            <a:r>
              <a:rPr lang="en-GB" dirty="0">
                <a:solidFill>
                  <a:schemeClr val="bg1"/>
                </a:solidFill>
              </a:rPr>
              <a:t>Upon nearing Goff’s Bridge at Foulkesmills, Moore was informed that Rebel forces under the leadership of Fr. Philip Roche were heading towards them. </a:t>
            </a:r>
          </a:p>
          <a:p>
            <a:r>
              <a:rPr lang="en-GB" dirty="0">
                <a:solidFill>
                  <a:schemeClr val="bg1"/>
                </a:solidFill>
              </a:rPr>
              <a:t>Moore’s troops managed to hold their lines until reinforcements arrived. When reinforcements arrived, the Crown Forces overcame the threat posed by the Rebels. </a:t>
            </a:r>
            <a:r>
              <a:rPr lang="en-GB" sz="1400" dirty="0">
                <a:solidFill>
                  <a:schemeClr val="bg1"/>
                </a:solidFill>
              </a:rPr>
              <a:t>(38)    </a:t>
            </a:r>
          </a:p>
          <a:p>
            <a:pPr marL="0" indent="0">
              <a:buNone/>
            </a:pPr>
            <a:endParaRPr lang="en-GB" dirty="0"/>
          </a:p>
        </p:txBody>
      </p:sp>
    </p:spTree>
    <p:extLst>
      <p:ext uri="{BB962C8B-B14F-4D97-AF65-F5344CB8AC3E}">
        <p14:creationId xmlns:p14="http://schemas.microsoft.com/office/powerpoint/2010/main" val="2376971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259F-7EFD-4DDE-AFD8-38FE64E8D8F8}"/>
              </a:ext>
            </a:extLst>
          </p:cNvPr>
          <p:cNvSpPr>
            <a:spLocks noGrp="1"/>
          </p:cNvSpPr>
          <p:nvPr>
            <p:ph type="title"/>
          </p:nvPr>
        </p:nvSpPr>
        <p:spPr>
          <a:xfrm>
            <a:off x="6493564" y="0"/>
            <a:ext cx="5698436" cy="6858000"/>
          </a:xfrm>
        </p:spPr>
        <p:txBody>
          <a:bodyPr>
            <a:normAutofit/>
          </a:bodyPr>
          <a:lstStyle/>
          <a:p>
            <a:pPr algn="ctr"/>
            <a:br>
              <a:rPr lang="en-GB" dirty="0"/>
            </a:br>
            <a:br>
              <a:rPr lang="en-GB" dirty="0"/>
            </a:br>
            <a:r>
              <a:rPr lang="en-GB" dirty="0">
                <a:solidFill>
                  <a:schemeClr val="bg1"/>
                </a:solidFill>
                <a:latin typeface="+mn-lt"/>
              </a:rPr>
              <a:t>Vinegar Hill, </a:t>
            </a:r>
            <a:br>
              <a:rPr lang="en-GB" dirty="0">
                <a:solidFill>
                  <a:schemeClr val="bg1"/>
                </a:solidFill>
                <a:latin typeface="+mn-lt"/>
              </a:rPr>
            </a:br>
            <a:r>
              <a:rPr lang="en-GB" dirty="0">
                <a:solidFill>
                  <a:schemeClr val="bg1"/>
                </a:solidFill>
                <a:latin typeface="+mn-lt"/>
              </a:rPr>
              <a:t>Charge of the 5</a:t>
            </a:r>
            <a:r>
              <a:rPr lang="en-GB" baseline="30000" dirty="0">
                <a:solidFill>
                  <a:schemeClr val="bg1"/>
                </a:solidFill>
                <a:latin typeface="+mn-lt"/>
              </a:rPr>
              <a:t>th</a:t>
            </a:r>
            <a:r>
              <a:rPr lang="en-GB" dirty="0">
                <a:solidFill>
                  <a:schemeClr val="bg1"/>
                </a:solidFill>
                <a:latin typeface="+mn-lt"/>
              </a:rPr>
              <a:t> Dragoon Guards </a:t>
            </a:r>
            <a:br>
              <a:rPr lang="en-GB" dirty="0">
                <a:solidFill>
                  <a:schemeClr val="bg1"/>
                </a:solidFill>
                <a:latin typeface="+mn-lt"/>
              </a:rPr>
            </a:br>
            <a:r>
              <a:rPr lang="en-GB" dirty="0">
                <a:solidFill>
                  <a:schemeClr val="bg1"/>
                </a:solidFill>
                <a:latin typeface="+mn-lt"/>
              </a:rPr>
              <a:t>on the Insurgents</a:t>
            </a:r>
            <a:br>
              <a:rPr lang="en-GB" dirty="0">
                <a:solidFill>
                  <a:schemeClr val="bg1"/>
                </a:solidFill>
                <a:latin typeface="+mn-lt"/>
              </a:rPr>
            </a:br>
            <a:r>
              <a:rPr lang="en-GB" sz="2800" dirty="0">
                <a:solidFill>
                  <a:schemeClr val="bg1"/>
                </a:solidFill>
                <a:latin typeface="+mn-lt"/>
              </a:rPr>
              <a:t>by </a:t>
            </a:r>
            <a:br>
              <a:rPr lang="en-GB" sz="2800" dirty="0">
                <a:solidFill>
                  <a:schemeClr val="bg1"/>
                </a:solidFill>
                <a:latin typeface="+mn-lt"/>
              </a:rPr>
            </a:br>
            <a:r>
              <a:rPr lang="en-GB" sz="2800" dirty="0">
                <a:solidFill>
                  <a:schemeClr val="bg1"/>
                </a:solidFill>
                <a:latin typeface="+mn-lt"/>
              </a:rPr>
              <a:t> William Sadler </a:t>
            </a:r>
            <a:br>
              <a:rPr lang="en-GB" dirty="0"/>
            </a:br>
            <a:br>
              <a:rPr lang="en-GB" dirty="0"/>
            </a:br>
            <a:br>
              <a:rPr lang="en-GB" dirty="0"/>
            </a:br>
            <a:r>
              <a:rPr lang="en-GB" dirty="0"/>
              <a:t>            </a:t>
            </a:r>
          </a:p>
        </p:txBody>
      </p:sp>
      <p:pic>
        <p:nvPicPr>
          <p:cNvPr id="5" name="Content Placeholder 4" descr="A close up of a map&#10;&#10;Description generated with high confidence">
            <a:extLst>
              <a:ext uri="{FF2B5EF4-FFF2-40B4-BE49-F238E27FC236}">
                <a16:creationId xmlns:a16="http://schemas.microsoft.com/office/drawing/2014/main" id="{1A80401B-9FBB-4B13-B934-B656CE2FF1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493566" cy="6858000"/>
          </a:xfrm>
        </p:spPr>
      </p:pic>
      <p:sp>
        <p:nvSpPr>
          <p:cNvPr id="6" name="TextBox 5">
            <a:extLst>
              <a:ext uri="{FF2B5EF4-FFF2-40B4-BE49-F238E27FC236}">
                <a16:creationId xmlns:a16="http://schemas.microsoft.com/office/drawing/2014/main" id="{F0346274-7EFA-40C5-9E15-5134B3F5BB8F}"/>
              </a:ext>
            </a:extLst>
          </p:cNvPr>
          <p:cNvSpPr txBox="1"/>
          <p:nvPr/>
        </p:nvSpPr>
        <p:spPr>
          <a:xfrm>
            <a:off x="6695662" y="6342894"/>
            <a:ext cx="5496338" cy="369332"/>
          </a:xfrm>
          <a:prstGeom prst="rect">
            <a:avLst/>
          </a:prstGeom>
          <a:noFill/>
        </p:spPr>
        <p:txBody>
          <a:bodyPr wrap="square" rtlCol="0">
            <a:spAutoFit/>
          </a:bodyPr>
          <a:lstStyle/>
          <a:p>
            <a:r>
              <a:rPr lang="en-GB" dirty="0"/>
              <a:t>      </a:t>
            </a:r>
            <a:r>
              <a:rPr lang="en-GB" dirty="0">
                <a:solidFill>
                  <a:schemeClr val="bg1"/>
                </a:solidFill>
              </a:rPr>
              <a:t>Image courtesy of the National Library of Ireland </a:t>
            </a:r>
          </a:p>
        </p:txBody>
      </p:sp>
    </p:spTree>
    <p:extLst>
      <p:ext uri="{BB962C8B-B14F-4D97-AF65-F5344CB8AC3E}">
        <p14:creationId xmlns:p14="http://schemas.microsoft.com/office/powerpoint/2010/main" val="888741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F670B-D472-4837-9AC5-AFDA36BF18B2}"/>
              </a:ext>
            </a:extLst>
          </p:cNvPr>
          <p:cNvSpPr>
            <a:spLocks noGrp="1"/>
          </p:cNvSpPr>
          <p:nvPr>
            <p:ph idx="1"/>
          </p:nvPr>
        </p:nvSpPr>
        <p:spPr>
          <a:xfrm>
            <a:off x="838200" y="295422"/>
            <a:ext cx="10515600" cy="5881541"/>
          </a:xfrm>
        </p:spPr>
        <p:txBody>
          <a:bodyPr/>
          <a:lstStyle/>
          <a:p>
            <a:pPr marL="0" indent="0">
              <a:buNone/>
            </a:pPr>
            <a:r>
              <a:rPr lang="en-GB" b="1" dirty="0"/>
              <a:t> </a:t>
            </a:r>
          </a:p>
          <a:p>
            <a:pPr marL="0" indent="0">
              <a:buNone/>
            </a:pPr>
            <a:r>
              <a:rPr lang="en-GB" b="1" dirty="0">
                <a:solidFill>
                  <a:schemeClr val="bg1"/>
                </a:solidFill>
              </a:rPr>
              <a:t>  The Battle of Vinegar Hill       </a:t>
            </a:r>
            <a:endParaRPr lang="en-GB" dirty="0">
              <a:solidFill>
                <a:schemeClr val="bg1"/>
              </a:solidFill>
            </a:endParaRPr>
          </a:p>
          <a:p>
            <a:r>
              <a:rPr lang="en-GB" dirty="0">
                <a:solidFill>
                  <a:schemeClr val="bg1"/>
                </a:solidFill>
              </a:rPr>
              <a:t>When the Rebellion was successfully defeated in Ulster, General Lake, Commander in Chief of the Crown Forces, turned his attention to ending the Rebellion in Wexford. </a:t>
            </a:r>
          </a:p>
          <a:p>
            <a:r>
              <a:rPr lang="en-GB" dirty="0">
                <a:solidFill>
                  <a:schemeClr val="bg1"/>
                </a:solidFill>
              </a:rPr>
              <a:t>The Battle of Vinegar Hill took place on 21 June. General Lake ordered his forces to surround the Rebels on all sides of Vinegar Hill to prevent any escape. </a:t>
            </a:r>
          </a:p>
          <a:p>
            <a:r>
              <a:rPr lang="en-GB" dirty="0">
                <a:solidFill>
                  <a:schemeClr val="bg1"/>
                </a:solidFill>
              </a:rPr>
              <a:t>However, there was a flaw in General Lake’s plan. General Needham who was instructed to position his troops on the southern slope of Vinegar Hill, had not arrived by the time the battle commenced. </a:t>
            </a:r>
            <a:r>
              <a:rPr lang="en-GB" sz="1400" dirty="0">
                <a:solidFill>
                  <a:schemeClr val="bg1"/>
                </a:solidFill>
              </a:rPr>
              <a:t>(39) </a:t>
            </a:r>
          </a:p>
        </p:txBody>
      </p:sp>
    </p:spTree>
    <p:extLst>
      <p:ext uri="{BB962C8B-B14F-4D97-AF65-F5344CB8AC3E}">
        <p14:creationId xmlns:p14="http://schemas.microsoft.com/office/powerpoint/2010/main" val="29900672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80B856-4744-4E5D-87CE-EA8F3C7A316D}"/>
              </a:ext>
            </a:extLst>
          </p:cNvPr>
          <p:cNvSpPr>
            <a:spLocks noGrp="1"/>
          </p:cNvSpPr>
          <p:nvPr>
            <p:ph idx="1"/>
          </p:nvPr>
        </p:nvSpPr>
        <p:spPr>
          <a:xfrm>
            <a:off x="838200" y="225082"/>
            <a:ext cx="10515600" cy="6330463"/>
          </a:xfrm>
        </p:spPr>
        <p:txBody>
          <a:bodyPr>
            <a:normAutofit/>
          </a:bodyPr>
          <a:lstStyle/>
          <a:p>
            <a:r>
              <a:rPr lang="en-GB" dirty="0">
                <a:solidFill>
                  <a:schemeClr val="bg1"/>
                </a:solidFill>
              </a:rPr>
              <a:t>On the morning of 21 June, there were approximately 10,000 Crown Forces in position. The Crown Forces were well armed with cannons and muskets, in comparison to the Rebels who had meagre weapons such as pikes. </a:t>
            </a:r>
          </a:p>
          <a:p>
            <a:r>
              <a:rPr lang="en-GB" dirty="0">
                <a:solidFill>
                  <a:schemeClr val="bg1"/>
                </a:solidFill>
              </a:rPr>
              <a:t>In the weeks leading up to the Battle of Vinegar Hill, the Rebels had made no attempt to make the hill a formidable defensive position. </a:t>
            </a:r>
            <a:r>
              <a:rPr lang="en-GB" sz="1200" dirty="0">
                <a:solidFill>
                  <a:schemeClr val="bg1"/>
                </a:solidFill>
              </a:rPr>
              <a:t>(40)</a:t>
            </a:r>
          </a:p>
          <a:p>
            <a:r>
              <a:rPr lang="en-GB" dirty="0">
                <a:solidFill>
                  <a:schemeClr val="bg1"/>
                </a:solidFill>
              </a:rPr>
              <a:t>Myles Byrne one of the youngest rebel leaders who fought at Vinegar Hill gives the following account;</a:t>
            </a:r>
          </a:p>
          <a:p>
            <a:pPr marL="0" indent="0">
              <a:buNone/>
            </a:pPr>
            <a:r>
              <a:rPr lang="en-GB" dirty="0">
                <a:solidFill>
                  <a:schemeClr val="bg1"/>
                </a:solidFill>
              </a:rPr>
              <a:t>  	</a:t>
            </a:r>
            <a:r>
              <a:rPr lang="en-GB" sz="2400" dirty="0">
                <a:solidFill>
                  <a:schemeClr val="bg1"/>
                </a:solidFill>
              </a:rPr>
              <a:t>I had not seen Vinegar Hill since the morning after the Battle of      	Newtownbarry, the 2</a:t>
            </a:r>
            <a:r>
              <a:rPr lang="en-GB" sz="2400" baseline="30000" dirty="0">
                <a:solidFill>
                  <a:schemeClr val="bg1"/>
                </a:solidFill>
              </a:rPr>
              <a:t>nd</a:t>
            </a:r>
            <a:r>
              <a:rPr lang="en-GB" sz="2400" dirty="0">
                <a:solidFill>
                  <a:schemeClr val="bg1"/>
                </a:solidFill>
              </a:rPr>
              <a:t>. of June, and I was surprised to find that scarcely       	anything had been done to make it formidable against the 	enemy; the vast 	fences and ditches which surrounded it on three sides, and which should 	have been levelled to the ground, for at least a cannon shot, or half a mile’s 	distance, were all left untouched. </a:t>
            </a:r>
            <a:r>
              <a:rPr lang="en-GB" sz="1400" dirty="0">
                <a:solidFill>
                  <a:schemeClr val="bg1"/>
                </a:solidFill>
              </a:rPr>
              <a:t>(41) </a:t>
            </a:r>
          </a:p>
          <a:p>
            <a:pPr marL="0" indent="0">
              <a:buNone/>
            </a:pPr>
            <a:endParaRPr lang="en-GB" dirty="0"/>
          </a:p>
        </p:txBody>
      </p:sp>
    </p:spTree>
    <p:extLst>
      <p:ext uri="{BB962C8B-B14F-4D97-AF65-F5344CB8AC3E}">
        <p14:creationId xmlns:p14="http://schemas.microsoft.com/office/powerpoint/2010/main" val="610426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B5C9E4-9CC8-42F3-BDAC-2E95D6D3A786}"/>
              </a:ext>
            </a:extLst>
          </p:cNvPr>
          <p:cNvSpPr>
            <a:spLocks noGrp="1"/>
          </p:cNvSpPr>
          <p:nvPr>
            <p:ph idx="1"/>
          </p:nvPr>
        </p:nvSpPr>
        <p:spPr>
          <a:xfrm>
            <a:off x="838200" y="913379"/>
            <a:ext cx="10515600" cy="6302327"/>
          </a:xfrm>
        </p:spPr>
        <p:txBody>
          <a:bodyPr>
            <a:normAutofit/>
          </a:bodyPr>
          <a:lstStyle/>
          <a:p>
            <a:endParaRPr lang="en-GB" dirty="0"/>
          </a:p>
          <a:p>
            <a:r>
              <a:rPr lang="en-GB" dirty="0">
                <a:solidFill>
                  <a:schemeClr val="bg1"/>
                </a:solidFill>
              </a:rPr>
              <a:t>On June 21, at 3 am the battle commenced. General Johnson commenced artillery bombardment on the Rebel positions on the outskirts of Enniscorthy town, while General Lake commenced artillery bombardment of the Rebel positions on Vinegar Hill. </a:t>
            </a:r>
          </a:p>
          <a:p>
            <a:r>
              <a:rPr lang="en-GB" dirty="0">
                <a:solidFill>
                  <a:schemeClr val="bg1"/>
                </a:solidFill>
              </a:rPr>
              <a:t>At 7 am, Lake’s forces commenced infantry assault on the Rebels on Vinegar Hill. By this time, the Rebels based in the town had pulled back over Enniscorthy Bridge and a stalemate ensued. </a:t>
            </a:r>
          </a:p>
          <a:p>
            <a:r>
              <a:rPr lang="en-GB" dirty="0">
                <a:solidFill>
                  <a:schemeClr val="bg1"/>
                </a:solidFill>
              </a:rPr>
              <a:t>By 9 am, the Rebel leaders believed that their defence of Vinegar Hill was futile without reinforcements from Wexford town. They made the decision to retreat towards Wexford town. </a:t>
            </a:r>
          </a:p>
          <a:p>
            <a:endParaRPr lang="en-GB" dirty="0"/>
          </a:p>
        </p:txBody>
      </p:sp>
    </p:spTree>
    <p:extLst>
      <p:ext uri="{BB962C8B-B14F-4D97-AF65-F5344CB8AC3E}">
        <p14:creationId xmlns:p14="http://schemas.microsoft.com/office/powerpoint/2010/main" val="2146535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6765B87-46E2-404E-A0D4-18DA195133E3}"/>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4" name="Title 3">
            <a:extLst>
              <a:ext uri="{FF2B5EF4-FFF2-40B4-BE49-F238E27FC236}">
                <a16:creationId xmlns:a16="http://schemas.microsoft.com/office/drawing/2014/main" id="{5DCBE07E-449A-49FB-8DCC-F3EA048B679B}"/>
              </a:ext>
            </a:extLst>
          </p:cNvPr>
          <p:cNvSpPr>
            <a:spLocks noGrp="1"/>
          </p:cNvSpPr>
          <p:nvPr>
            <p:ph type="ctrTitle"/>
          </p:nvPr>
        </p:nvSpPr>
        <p:spPr>
          <a:xfrm>
            <a:off x="1524000" y="1122362"/>
            <a:ext cx="9144000" cy="2900518"/>
          </a:xfrm>
        </p:spPr>
        <p:txBody>
          <a:bodyPr>
            <a:normAutofit/>
          </a:bodyPr>
          <a:lstStyle/>
          <a:p>
            <a:br>
              <a:rPr lang="en-GB" b="1">
                <a:solidFill>
                  <a:srgbClr val="FFFFFF"/>
                </a:solidFill>
              </a:rPr>
            </a:br>
            <a:r>
              <a:rPr lang="en-GB" b="1">
                <a:solidFill>
                  <a:srgbClr val="FFFFFF"/>
                </a:solidFill>
              </a:rPr>
              <a:t>The Age of Revolution</a:t>
            </a:r>
          </a:p>
        </p:txBody>
      </p:sp>
      <p:sp>
        <p:nvSpPr>
          <p:cNvPr id="7" name="TextBox 6">
            <a:extLst>
              <a:ext uri="{FF2B5EF4-FFF2-40B4-BE49-F238E27FC236}">
                <a16:creationId xmlns:a16="http://schemas.microsoft.com/office/drawing/2014/main" id="{3FE4ECCE-12CD-4614-B491-D0F6EF8E560F}"/>
              </a:ext>
            </a:extLst>
          </p:cNvPr>
          <p:cNvSpPr txBox="1"/>
          <p:nvPr/>
        </p:nvSpPr>
        <p:spPr>
          <a:xfrm>
            <a:off x="7580245" y="6488658"/>
            <a:ext cx="5141844" cy="369332"/>
          </a:xfrm>
          <a:prstGeom prst="rect">
            <a:avLst/>
          </a:prstGeom>
          <a:noFill/>
        </p:spPr>
        <p:txBody>
          <a:bodyPr wrap="square" rtlCol="0">
            <a:spAutoFit/>
          </a:bodyPr>
          <a:lstStyle/>
          <a:p>
            <a:r>
              <a:rPr lang="en-GB" dirty="0"/>
              <a:t>Image from Battle of Vinegar Hill Re-enactment</a:t>
            </a:r>
          </a:p>
        </p:txBody>
      </p:sp>
    </p:spTree>
    <p:extLst>
      <p:ext uri="{BB962C8B-B14F-4D97-AF65-F5344CB8AC3E}">
        <p14:creationId xmlns:p14="http://schemas.microsoft.com/office/powerpoint/2010/main" val="701928998"/>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07DDB1-8FBA-49AD-AA18-D52934E463D5}"/>
              </a:ext>
            </a:extLst>
          </p:cNvPr>
          <p:cNvSpPr>
            <a:spLocks noGrp="1"/>
          </p:cNvSpPr>
          <p:nvPr>
            <p:ph idx="1"/>
          </p:nvPr>
        </p:nvSpPr>
        <p:spPr>
          <a:xfrm>
            <a:off x="838200" y="1222666"/>
            <a:ext cx="10515600" cy="5431375"/>
          </a:xfrm>
        </p:spPr>
        <p:txBody>
          <a:bodyPr>
            <a:normAutofit/>
          </a:bodyPr>
          <a:lstStyle/>
          <a:p>
            <a:r>
              <a:rPr lang="en-GB" dirty="0">
                <a:solidFill>
                  <a:schemeClr val="bg1"/>
                </a:solidFill>
              </a:rPr>
              <a:t>As the Rebels retreated towards Wexford they encountered General Needham and his troops. </a:t>
            </a:r>
          </a:p>
          <a:p>
            <a:r>
              <a:rPr lang="en-GB" dirty="0">
                <a:solidFill>
                  <a:schemeClr val="bg1"/>
                </a:solidFill>
              </a:rPr>
              <a:t>Needham pursued the Rebels and had it not been for the arrival of re-enforcements from Wexford town, under the leadership of Edward Roche, the retreating Rebels would have suffered significant casualties. Roche’s forces engaged with Needham and his troops, until Needham gave up his pursuit of the retreating Rebels. </a:t>
            </a:r>
            <a:r>
              <a:rPr lang="en-GB" sz="1400" dirty="0">
                <a:solidFill>
                  <a:schemeClr val="bg1"/>
                </a:solidFill>
              </a:rPr>
              <a:t>(42)</a:t>
            </a:r>
          </a:p>
          <a:p>
            <a:r>
              <a:rPr lang="en-GB" dirty="0">
                <a:solidFill>
                  <a:schemeClr val="bg1"/>
                </a:solidFill>
              </a:rPr>
              <a:t>It is estimated that 1,500 hundred lives were lost during the Battle of Vinegar Hill, the majority of these were women and children who had been taking shelter in the Rebel camp. </a:t>
            </a:r>
            <a:r>
              <a:rPr lang="en-GB" sz="1400" dirty="0">
                <a:solidFill>
                  <a:schemeClr val="bg1"/>
                </a:solidFill>
              </a:rPr>
              <a:t>(43)</a:t>
            </a:r>
          </a:p>
          <a:p>
            <a:endParaRPr lang="en-GB" dirty="0"/>
          </a:p>
          <a:p>
            <a:endParaRPr lang="en-GB" dirty="0"/>
          </a:p>
        </p:txBody>
      </p:sp>
    </p:spTree>
    <p:extLst>
      <p:ext uri="{BB962C8B-B14F-4D97-AF65-F5344CB8AC3E}">
        <p14:creationId xmlns:p14="http://schemas.microsoft.com/office/powerpoint/2010/main" val="2484314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42EA0A-5732-45EE-802A-E7DACEB14D17}"/>
              </a:ext>
            </a:extLst>
          </p:cNvPr>
          <p:cNvSpPr>
            <a:spLocks noGrp="1"/>
          </p:cNvSpPr>
          <p:nvPr>
            <p:ph idx="1"/>
          </p:nvPr>
        </p:nvSpPr>
        <p:spPr>
          <a:xfrm>
            <a:off x="838200" y="1160891"/>
            <a:ext cx="10515600" cy="6006904"/>
          </a:xfrm>
        </p:spPr>
        <p:txBody>
          <a:bodyPr>
            <a:normAutofit/>
          </a:bodyPr>
          <a:lstStyle/>
          <a:p>
            <a:endParaRPr lang="en-GB" dirty="0"/>
          </a:p>
          <a:p>
            <a:r>
              <a:rPr lang="en-GB" dirty="0">
                <a:solidFill>
                  <a:schemeClr val="bg1"/>
                </a:solidFill>
              </a:rPr>
              <a:t>After being defeated at Vinegar Hill the Rebels regrouped at Wexford Town. Some of their leaders went into hiding, for example Bagenal Harvey went to the Saltee Islands. Others such as Thomas Cloney and Edward Hay attempted to negotiate a surrender. </a:t>
            </a:r>
          </a:p>
          <a:p>
            <a:r>
              <a:rPr lang="en-GB" dirty="0">
                <a:solidFill>
                  <a:schemeClr val="bg1"/>
                </a:solidFill>
              </a:rPr>
              <a:t>When General Lake offered no terms of surrender, Rebel leaders Anthony Perry, Myles Byrne, Father John Murphy and Edward Roche, left Wexford. Meanwhile, General Lake and his forces were rounding up and executing suspected Rebel leaders. </a:t>
            </a:r>
            <a:r>
              <a:rPr lang="en-GB" sz="1400" dirty="0">
                <a:solidFill>
                  <a:schemeClr val="bg1"/>
                </a:solidFill>
              </a:rPr>
              <a:t>(44)</a:t>
            </a:r>
          </a:p>
          <a:p>
            <a:pPr marL="0" indent="0">
              <a:buNone/>
            </a:pPr>
            <a:endParaRPr lang="en-GB" dirty="0"/>
          </a:p>
        </p:txBody>
      </p:sp>
    </p:spTree>
    <p:extLst>
      <p:ext uri="{BB962C8B-B14F-4D97-AF65-F5344CB8AC3E}">
        <p14:creationId xmlns:p14="http://schemas.microsoft.com/office/powerpoint/2010/main" val="2571569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FB22D4-BCEE-4440-B8EB-DA473F7248D2}"/>
              </a:ext>
            </a:extLst>
          </p:cNvPr>
          <p:cNvSpPr>
            <a:spLocks noGrp="1"/>
          </p:cNvSpPr>
          <p:nvPr>
            <p:ph idx="1"/>
          </p:nvPr>
        </p:nvSpPr>
        <p:spPr>
          <a:xfrm>
            <a:off x="838200" y="1019908"/>
            <a:ext cx="10515600" cy="5838092"/>
          </a:xfrm>
        </p:spPr>
        <p:txBody>
          <a:bodyPr>
            <a:normAutofit/>
          </a:bodyPr>
          <a:lstStyle/>
          <a:p>
            <a:r>
              <a:rPr lang="en-GB" dirty="0">
                <a:solidFill>
                  <a:schemeClr val="bg1"/>
                </a:solidFill>
              </a:rPr>
              <a:t>Rebels led by Fr. John Murphy and Myles Byrne headed for Killedmond, Carlow where they defeated government forces. Later Father Murphy and his bodyguard James Gallagher were captured and sentenced to death in Tullow, Co. Carlow. </a:t>
            </a:r>
            <a:r>
              <a:rPr lang="en-GB" sz="1400" dirty="0">
                <a:solidFill>
                  <a:schemeClr val="bg1"/>
                </a:solidFill>
              </a:rPr>
              <a:t>(45)</a:t>
            </a:r>
          </a:p>
          <a:p>
            <a:r>
              <a:rPr lang="en-GB" dirty="0">
                <a:solidFill>
                  <a:schemeClr val="bg1"/>
                </a:solidFill>
              </a:rPr>
              <a:t>Rebel forces under the leadership of Edward Roche and Anthony Perry, headed for County Wicklow, onto Meath and then south again to Dublin, fighting skirmishes along the way. </a:t>
            </a:r>
          </a:p>
          <a:p>
            <a:r>
              <a:rPr lang="en-GB" dirty="0">
                <a:solidFill>
                  <a:schemeClr val="bg1"/>
                </a:solidFill>
              </a:rPr>
              <a:t>The last major clash was at </a:t>
            </a:r>
            <a:r>
              <a:rPr lang="en-GB" dirty="0" err="1">
                <a:solidFill>
                  <a:schemeClr val="bg1"/>
                </a:solidFill>
              </a:rPr>
              <a:t>Ballyboghill</a:t>
            </a:r>
            <a:r>
              <a:rPr lang="en-GB" dirty="0">
                <a:solidFill>
                  <a:schemeClr val="bg1"/>
                </a:solidFill>
              </a:rPr>
              <a:t>, in North Dublin, where the Rebels were defeated by General Gordon’s forces. </a:t>
            </a:r>
            <a:r>
              <a:rPr lang="en-GB" sz="1400" dirty="0">
                <a:solidFill>
                  <a:schemeClr val="bg1"/>
                </a:solidFill>
              </a:rPr>
              <a:t>(46)</a:t>
            </a:r>
          </a:p>
          <a:p>
            <a:endParaRPr lang="en-GB" dirty="0"/>
          </a:p>
        </p:txBody>
      </p:sp>
    </p:spTree>
    <p:extLst>
      <p:ext uri="{BB962C8B-B14F-4D97-AF65-F5344CB8AC3E}">
        <p14:creationId xmlns:p14="http://schemas.microsoft.com/office/powerpoint/2010/main" val="1989283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people in a field&#10;&#10;Description generated with very high confidence">
            <a:extLst>
              <a:ext uri="{FF2B5EF4-FFF2-40B4-BE49-F238E27FC236}">
                <a16:creationId xmlns:a16="http://schemas.microsoft.com/office/drawing/2014/main" id="{A90DC8FA-C47E-4E31-A00F-70ED7CDCAA33}"/>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5704" r="15630" b="1"/>
          <a:stretch/>
        </p:blipFill>
        <p:spPr>
          <a:xfrm>
            <a:off x="20" y="1"/>
            <a:ext cx="12191980" cy="6857999"/>
          </a:xfrm>
          <a:prstGeom prst="rect">
            <a:avLst/>
          </a:prstGeom>
        </p:spPr>
      </p:pic>
      <p:sp>
        <p:nvSpPr>
          <p:cNvPr id="6" name="Title 5">
            <a:extLst>
              <a:ext uri="{FF2B5EF4-FFF2-40B4-BE49-F238E27FC236}">
                <a16:creationId xmlns:a16="http://schemas.microsoft.com/office/drawing/2014/main" id="{0F81E686-51A1-4E9F-AD60-8BD182D36CC5}"/>
              </a:ext>
            </a:extLst>
          </p:cNvPr>
          <p:cNvSpPr>
            <a:spLocks noGrp="1"/>
          </p:cNvSpPr>
          <p:nvPr>
            <p:ph type="ctrTitle"/>
          </p:nvPr>
        </p:nvSpPr>
        <p:spPr>
          <a:xfrm>
            <a:off x="1383323" y="-368814"/>
            <a:ext cx="9144000" cy="2900518"/>
          </a:xfrm>
        </p:spPr>
        <p:txBody>
          <a:bodyPr>
            <a:normAutofit fontScale="90000"/>
          </a:bodyPr>
          <a:lstStyle/>
          <a:p>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r>
              <a:rPr lang="en-GB" sz="6700" b="1" dirty="0">
                <a:solidFill>
                  <a:srgbClr val="FFFFFF"/>
                </a:solidFill>
                <a:latin typeface="+mn-lt"/>
              </a:rPr>
              <a:t>Wexford Leaders </a:t>
            </a:r>
            <a:br>
              <a:rPr lang="en-GB" sz="1500" dirty="0">
                <a:solidFill>
                  <a:srgbClr val="FFFFFF"/>
                </a:solidFill>
              </a:rPr>
            </a:br>
            <a:endParaRPr lang="en-GB" sz="1500" dirty="0">
              <a:solidFill>
                <a:srgbClr val="FFFFFF"/>
              </a:solidFill>
            </a:endParaRPr>
          </a:p>
        </p:txBody>
      </p:sp>
    </p:spTree>
    <p:extLst>
      <p:ext uri="{BB962C8B-B14F-4D97-AF65-F5344CB8AC3E}">
        <p14:creationId xmlns:p14="http://schemas.microsoft.com/office/powerpoint/2010/main" val="1439118859"/>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F5160B-2709-4228-9553-A9935AD3EB93}"/>
              </a:ext>
            </a:extLst>
          </p:cNvPr>
          <p:cNvSpPr>
            <a:spLocks noGrp="1"/>
          </p:cNvSpPr>
          <p:nvPr>
            <p:ph idx="1"/>
          </p:nvPr>
        </p:nvSpPr>
        <p:spPr>
          <a:xfrm>
            <a:off x="838200" y="422031"/>
            <a:ext cx="10515600" cy="5754932"/>
          </a:xfrm>
        </p:spPr>
        <p:txBody>
          <a:bodyPr>
            <a:normAutofit/>
          </a:bodyPr>
          <a:lstStyle/>
          <a:p>
            <a:pPr marL="0" indent="0">
              <a:buNone/>
            </a:pPr>
            <a:r>
              <a:rPr lang="en-GB" b="1" dirty="0"/>
              <a:t>   </a:t>
            </a:r>
          </a:p>
          <a:p>
            <a:pPr marL="0" indent="0">
              <a:buNone/>
            </a:pPr>
            <a:r>
              <a:rPr lang="en-GB" b="1" dirty="0">
                <a:solidFill>
                  <a:schemeClr val="bg1"/>
                </a:solidFill>
              </a:rPr>
              <a:t>  Myles Byrne</a:t>
            </a:r>
            <a:endParaRPr lang="en-GB" dirty="0">
              <a:solidFill>
                <a:schemeClr val="bg1"/>
              </a:solidFill>
            </a:endParaRPr>
          </a:p>
          <a:p>
            <a:r>
              <a:rPr lang="en-GB" dirty="0">
                <a:solidFill>
                  <a:schemeClr val="bg1"/>
                </a:solidFill>
              </a:rPr>
              <a:t>Born in </a:t>
            </a:r>
            <a:r>
              <a:rPr lang="en-GB" dirty="0" err="1">
                <a:solidFill>
                  <a:schemeClr val="bg1"/>
                </a:solidFill>
              </a:rPr>
              <a:t>Ballylusk</a:t>
            </a:r>
            <a:r>
              <a:rPr lang="en-GB" dirty="0">
                <a:solidFill>
                  <a:schemeClr val="bg1"/>
                </a:solidFill>
              </a:rPr>
              <a:t>, Monaseed, Co. Wexford in 1780. He joined the United Irishmen in 1797. </a:t>
            </a:r>
          </a:p>
          <a:p>
            <a:r>
              <a:rPr lang="en-GB" dirty="0">
                <a:solidFill>
                  <a:schemeClr val="bg1"/>
                </a:solidFill>
              </a:rPr>
              <a:t>Byrne participated in the Rebellion at Bunclody, Tubberneering, Arklow and Vinegar Hill. Accompanied Fr. John Murphy on the advance to and retreat from Castlecomer, Co. Kilkenny. Byrne continued in the field until the end, eventually escaping to Dublin where he remained undetected. </a:t>
            </a:r>
            <a:r>
              <a:rPr lang="en-GB" sz="1400" dirty="0">
                <a:solidFill>
                  <a:schemeClr val="bg1"/>
                </a:solidFill>
              </a:rPr>
              <a:t>(47)</a:t>
            </a:r>
          </a:p>
          <a:p>
            <a:r>
              <a:rPr lang="en-GB" dirty="0">
                <a:solidFill>
                  <a:schemeClr val="bg1"/>
                </a:solidFill>
              </a:rPr>
              <a:t>After the failure of Robert Emmet’s Rising in 1803, Byrne escaped to Paris. Byrne was commissioned as an infantry officer in the Irish Legion. Fought in the Napoleonic wars where he had a distinguished career. Died in Paris in 1862.</a:t>
            </a:r>
            <a:r>
              <a:rPr lang="en-GB" sz="1400" dirty="0">
                <a:solidFill>
                  <a:schemeClr val="bg1"/>
                </a:solidFill>
              </a:rPr>
              <a:t>(48)</a:t>
            </a:r>
          </a:p>
          <a:p>
            <a:pPr marL="0" indent="0">
              <a:buNone/>
            </a:pPr>
            <a:endParaRPr lang="en-GB" dirty="0"/>
          </a:p>
        </p:txBody>
      </p:sp>
    </p:spTree>
    <p:extLst>
      <p:ext uri="{BB962C8B-B14F-4D97-AF65-F5344CB8AC3E}">
        <p14:creationId xmlns:p14="http://schemas.microsoft.com/office/powerpoint/2010/main" val="2037274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87E84E-0DE0-4AF4-897E-DBBE93732098}"/>
              </a:ext>
            </a:extLst>
          </p:cNvPr>
          <p:cNvSpPr>
            <a:spLocks noGrp="1"/>
          </p:cNvSpPr>
          <p:nvPr>
            <p:ph idx="1"/>
          </p:nvPr>
        </p:nvSpPr>
        <p:spPr>
          <a:xfrm>
            <a:off x="838200" y="211015"/>
            <a:ext cx="10515600" cy="5965948"/>
          </a:xfrm>
        </p:spPr>
        <p:txBody>
          <a:bodyPr>
            <a:normAutofit/>
          </a:bodyPr>
          <a:lstStyle/>
          <a:p>
            <a:pPr marL="0" indent="0">
              <a:buNone/>
            </a:pPr>
            <a:r>
              <a:rPr lang="en-GB" b="1" dirty="0">
                <a:solidFill>
                  <a:schemeClr val="bg1"/>
                </a:solidFill>
              </a:rPr>
              <a:t>   Fr. John Murphy</a:t>
            </a:r>
            <a:endParaRPr lang="en-GB" dirty="0">
              <a:solidFill>
                <a:schemeClr val="bg1"/>
              </a:solidFill>
            </a:endParaRPr>
          </a:p>
          <a:p>
            <a:r>
              <a:rPr lang="en-GB" dirty="0">
                <a:solidFill>
                  <a:schemeClr val="bg1"/>
                </a:solidFill>
              </a:rPr>
              <a:t>Studied for the priesthood in Spain and returned to Ireland in 1785 and became curate at Boolavogue. </a:t>
            </a:r>
          </a:p>
          <a:p>
            <a:r>
              <a:rPr lang="en-GB" dirty="0">
                <a:solidFill>
                  <a:schemeClr val="bg1"/>
                </a:solidFill>
              </a:rPr>
              <a:t>Many people had to leave their homes to avoid persecution by the Yeomanry. This is believed to have driven Fr. Murphy to join the Rebellion.</a:t>
            </a:r>
          </a:p>
          <a:p>
            <a:r>
              <a:rPr lang="en-GB" dirty="0">
                <a:solidFill>
                  <a:schemeClr val="bg1"/>
                </a:solidFill>
              </a:rPr>
              <a:t>On 27 May, Fr. Murphy led a large group of pikemen and defeated a party of government troops at Oulart. The next day he took Camolin, followed by Enniscorthy and encamped on Vinegar Hill. </a:t>
            </a:r>
          </a:p>
          <a:p>
            <a:r>
              <a:rPr lang="en-GB" dirty="0">
                <a:solidFill>
                  <a:schemeClr val="bg1"/>
                </a:solidFill>
              </a:rPr>
              <a:t>After defeats at Arklow and Vinegar Hill, Fr. Murphy joined a rebel group that fought small battles and skirmishes in Counties Carlow and Kilkenny. On 2 July, Fr. Murphy was arrested and executed along with James Gallagher in Tullow, Co. Carlow. </a:t>
            </a:r>
            <a:r>
              <a:rPr lang="en-GB" sz="1400" dirty="0">
                <a:solidFill>
                  <a:schemeClr val="bg1"/>
                </a:solidFill>
              </a:rPr>
              <a:t>(49)</a:t>
            </a:r>
          </a:p>
          <a:p>
            <a:endParaRPr lang="en-GB" dirty="0"/>
          </a:p>
        </p:txBody>
      </p:sp>
    </p:spTree>
    <p:extLst>
      <p:ext uri="{BB962C8B-B14F-4D97-AF65-F5344CB8AC3E}">
        <p14:creationId xmlns:p14="http://schemas.microsoft.com/office/powerpoint/2010/main" val="27860164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17DAD-60F9-4262-8F75-E04CF367CA32}"/>
              </a:ext>
            </a:extLst>
          </p:cNvPr>
          <p:cNvSpPr>
            <a:spLocks noGrp="1"/>
          </p:cNvSpPr>
          <p:nvPr>
            <p:ph type="title"/>
          </p:nvPr>
        </p:nvSpPr>
        <p:spPr>
          <a:xfrm>
            <a:off x="6334540" y="192157"/>
            <a:ext cx="5496338" cy="6472996"/>
          </a:xfrm>
        </p:spPr>
        <p:txBody>
          <a:bodyPr/>
          <a:lstStyle/>
          <a:p>
            <a:pPr algn="ctr"/>
            <a:r>
              <a:rPr lang="en-GB" dirty="0">
                <a:solidFill>
                  <a:schemeClr val="bg1"/>
                </a:solidFill>
                <a:latin typeface="+mn-lt"/>
              </a:rPr>
              <a:t>Rev. John Murphy, PP of </a:t>
            </a:r>
            <a:r>
              <a:rPr lang="en-GB" dirty="0" err="1">
                <a:solidFill>
                  <a:schemeClr val="bg1"/>
                </a:solidFill>
                <a:latin typeface="+mn-lt"/>
              </a:rPr>
              <a:t>Monageer</a:t>
            </a:r>
            <a:r>
              <a:rPr lang="en-GB" dirty="0">
                <a:solidFill>
                  <a:schemeClr val="bg1"/>
                </a:solidFill>
                <a:latin typeface="+mn-lt"/>
              </a:rPr>
              <a:t> and Boolavogue</a:t>
            </a:r>
            <a:br>
              <a:rPr lang="en-GB" dirty="0">
                <a:solidFill>
                  <a:schemeClr val="bg1"/>
                </a:solidFill>
                <a:latin typeface="+mn-lt"/>
              </a:rPr>
            </a:br>
            <a:r>
              <a:rPr lang="en-GB" sz="2800" dirty="0">
                <a:solidFill>
                  <a:schemeClr val="bg1"/>
                </a:solidFill>
                <a:latin typeface="+mn-lt"/>
              </a:rPr>
              <a:t>by</a:t>
            </a:r>
            <a:br>
              <a:rPr lang="en-GB" sz="2800" dirty="0">
                <a:solidFill>
                  <a:schemeClr val="bg1"/>
                </a:solidFill>
                <a:latin typeface="+mn-lt"/>
              </a:rPr>
            </a:br>
            <a:r>
              <a:rPr lang="en-GB" sz="2800" dirty="0">
                <a:solidFill>
                  <a:schemeClr val="bg1"/>
                </a:solidFill>
                <a:latin typeface="+mn-lt"/>
              </a:rPr>
              <a:t>James </a:t>
            </a:r>
            <a:r>
              <a:rPr lang="en-GB" sz="2800" dirty="0" err="1">
                <a:solidFill>
                  <a:schemeClr val="bg1"/>
                </a:solidFill>
                <a:latin typeface="+mn-lt"/>
              </a:rPr>
              <a:t>Dergan</a:t>
            </a:r>
            <a:endParaRPr lang="en-GB" sz="2800" dirty="0">
              <a:solidFill>
                <a:schemeClr val="bg1"/>
              </a:solidFill>
              <a:latin typeface="+mn-lt"/>
            </a:endParaRPr>
          </a:p>
        </p:txBody>
      </p:sp>
      <p:pic>
        <p:nvPicPr>
          <p:cNvPr id="5" name="Content Placeholder 4" descr="A vintage photo of a person&#10;&#10;Description generated with high confidence">
            <a:extLst>
              <a:ext uri="{FF2B5EF4-FFF2-40B4-BE49-F238E27FC236}">
                <a16:creationId xmlns:a16="http://schemas.microsoft.com/office/drawing/2014/main" id="{1D05FCF7-D69D-4160-8778-EED447EB98B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11" t="2801" r="3913" b="2812"/>
          <a:stretch/>
        </p:blipFill>
        <p:spPr>
          <a:xfrm>
            <a:off x="0" y="0"/>
            <a:ext cx="5751443" cy="6858000"/>
          </a:xfrm>
        </p:spPr>
      </p:pic>
      <p:sp>
        <p:nvSpPr>
          <p:cNvPr id="6" name="TextBox 5">
            <a:extLst>
              <a:ext uri="{FF2B5EF4-FFF2-40B4-BE49-F238E27FC236}">
                <a16:creationId xmlns:a16="http://schemas.microsoft.com/office/drawing/2014/main" id="{FE20D362-A7B5-4B0D-A64B-B3CE3D047084}"/>
              </a:ext>
            </a:extLst>
          </p:cNvPr>
          <p:cNvSpPr txBox="1"/>
          <p:nvPr/>
        </p:nvSpPr>
        <p:spPr>
          <a:xfrm>
            <a:off x="6573079" y="6295821"/>
            <a:ext cx="5496338" cy="369332"/>
          </a:xfrm>
          <a:prstGeom prst="rect">
            <a:avLst/>
          </a:prstGeom>
          <a:noFill/>
        </p:spPr>
        <p:txBody>
          <a:bodyPr wrap="square" rtlCol="0">
            <a:spAutoFit/>
          </a:bodyPr>
          <a:lstStyle/>
          <a:p>
            <a:r>
              <a:rPr lang="en-GB" dirty="0"/>
              <a:t>      </a:t>
            </a:r>
            <a:r>
              <a:rPr lang="en-GB" dirty="0">
                <a:solidFill>
                  <a:schemeClr val="bg1"/>
                </a:solidFill>
              </a:rPr>
              <a:t>Image courtesy of the National Library of Ireland </a:t>
            </a:r>
          </a:p>
        </p:txBody>
      </p:sp>
    </p:spTree>
    <p:extLst>
      <p:ext uri="{BB962C8B-B14F-4D97-AF65-F5344CB8AC3E}">
        <p14:creationId xmlns:p14="http://schemas.microsoft.com/office/powerpoint/2010/main" val="2719563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4BAE18-3892-4967-B863-606D45F778D9}"/>
              </a:ext>
            </a:extLst>
          </p:cNvPr>
          <p:cNvSpPr>
            <a:spLocks noGrp="1"/>
          </p:cNvSpPr>
          <p:nvPr>
            <p:ph idx="1"/>
          </p:nvPr>
        </p:nvSpPr>
        <p:spPr>
          <a:xfrm>
            <a:off x="930965" y="852013"/>
            <a:ext cx="10515600" cy="4951827"/>
          </a:xfrm>
        </p:spPr>
        <p:txBody>
          <a:bodyPr/>
          <a:lstStyle/>
          <a:p>
            <a:pPr marL="0" indent="0">
              <a:buNone/>
            </a:pPr>
            <a:r>
              <a:rPr lang="en-GB" b="1" dirty="0">
                <a:solidFill>
                  <a:schemeClr val="bg1"/>
                </a:solidFill>
              </a:rPr>
              <a:t>John Kelly ‘of </a:t>
            </a:r>
            <a:r>
              <a:rPr lang="en-GB" b="1" dirty="0" err="1">
                <a:solidFill>
                  <a:schemeClr val="bg1"/>
                </a:solidFill>
              </a:rPr>
              <a:t>Killanne</a:t>
            </a:r>
            <a:r>
              <a:rPr lang="en-GB" b="1" dirty="0">
                <a:solidFill>
                  <a:schemeClr val="bg1"/>
                </a:solidFill>
              </a:rPr>
              <a:t>’ </a:t>
            </a:r>
            <a:endParaRPr lang="en-GB" dirty="0">
              <a:solidFill>
                <a:schemeClr val="bg1"/>
              </a:solidFill>
            </a:endParaRPr>
          </a:p>
          <a:p>
            <a:r>
              <a:rPr lang="en-GB" dirty="0">
                <a:solidFill>
                  <a:schemeClr val="bg1"/>
                </a:solidFill>
              </a:rPr>
              <a:t>Best remembered in the ballad by P. J. McCall, ‘Kelly the Boy from </a:t>
            </a:r>
            <a:r>
              <a:rPr lang="en-GB" dirty="0" err="1">
                <a:solidFill>
                  <a:schemeClr val="bg1"/>
                </a:solidFill>
              </a:rPr>
              <a:t>Killanne</a:t>
            </a:r>
            <a:r>
              <a:rPr lang="en-GB" dirty="0">
                <a:solidFill>
                  <a:schemeClr val="bg1"/>
                </a:solidFill>
              </a:rPr>
              <a:t>’. He served in the Rebel army for approximately one week and fought twice. </a:t>
            </a:r>
          </a:p>
          <a:p>
            <a:r>
              <a:rPr lang="en-GB" dirty="0">
                <a:solidFill>
                  <a:schemeClr val="bg1"/>
                </a:solidFill>
              </a:rPr>
              <a:t>On 29 May after the battle at Enniscorthy, Kelly and other men from </a:t>
            </a:r>
            <a:r>
              <a:rPr lang="en-GB" dirty="0" err="1">
                <a:solidFill>
                  <a:schemeClr val="bg1"/>
                </a:solidFill>
              </a:rPr>
              <a:t>Killanne</a:t>
            </a:r>
            <a:r>
              <a:rPr lang="en-GB" dirty="0">
                <a:solidFill>
                  <a:schemeClr val="bg1"/>
                </a:solidFill>
              </a:rPr>
              <a:t> joined the Rebel camp at Vinegar Hill. </a:t>
            </a:r>
          </a:p>
          <a:p>
            <a:r>
              <a:rPr lang="en-GB" dirty="0">
                <a:solidFill>
                  <a:schemeClr val="bg1"/>
                </a:solidFill>
              </a:rPr>
              <a:t>Kelly fought and was badly wounded at the Battle of New Ross. He was then brought to Wexford. He remained there until General Lake entered the town. Following this he was tried by court martial and sentenced to death.</a:t>
            </a:r>
          </a:p>
          <a:p>
            <a:endParaRPr lang="en-GB" dirty="0"/>
          </a:p>
        </p:txBody>
      </p:sp>
    </p:spTree>
    <p:extLst>
      <p:ext uri="{BB962C8B-B14F-4D97-AF65-F5344CB8AC3E}">
        <p14:creationId xmlns:p14="http://schemas.microsoft.com/office/powerpoint/2010/main" val="663777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2E72C-94D2-4005-AAE0-10710E2CBF1D}"/>
              </a:ext>
            </a:extLst>
          </p:cNvPr>
          <p:cNvSpPr>
            <a:spLocks noGrp="1"/>
          </p:cNvSpPr>
          <p:nvPr>
            <p:ph idx="1"/>
          </p:nvPr>
        </p:nvSpPr>
        <p:spPr>
          <a:xfrm>
            <a:off x="838200" y="773723"/>
            <a:ext cx="10515600" cy="5403240"/>
          </a:xfrm>
        </p:spPr>
        <p:txBody>
          <a:bodyPr>
            <a:normAutofit/>
          </a:bodyPr>
          <a:lstStyle/>
          <a:p>
            <a:pPr marL="0" indent="0">
              <a:buNone/>
            </a:pPr>
            <a:r>
              <a:rPr lang="en-GB" b="1" dirty="0">
                <a:solidFill>
                  <a:schemeClr val="bg1"/>
                </a:solidFill>
              </a:rPr>
              <a:t>   Bagenal Harvey </a:t>
            </a:r>
            <a:endParaRPr lang="en-GB" dirty="0">
              <a:solidFill>
                <a:schemeClr val="bg1"/>
              </a:solidFill>
            </a:endParaRPr>
          </a:p>
          <a:p>
            <a:r>
              <a:rPr lang="en-GB" dirty="0">
                <a:solidFill>
                  <a:schemeClr val="bg1"/>
                </a:solidFill>
              </a:rPr>
              <a:t>Harvey, was arrested on 26 May and held in Wexford Gaol. Harvey remained in Wexford until it was occupied by the Rebels and he was freed. He was then appointed Commander-in-Chief of the Rebel forces in County Wexford. </a:t>
            </a:r>
            <a:r>
              <a:rPr lang="en-GB" sz="1500" dirty="0">
                <a:solidFill>
                  <a:schemeClr val="bg1"/>
                </a:solidFill>
              </a:rPr>
              <a:t>(50) </a:t>
            </a:r>
          </a:p>
          <a:p>
            <a:r>
              <a:rPr lang="en-GB" dirty="0">
                <a:solidFill>
                  <a:schemeClr val="bg1"/>
                </a:solidFill>
              </a:rPr>
              <a:t>Harvey was in command at the Battle of New Ross. On 7 June, he was replaced as Commander-in-Chief by Fr. Philip Roche. He returned to Wexford, where he was appointed President of the town committee. </a:t>
            </a:r>
          </a:p>
          <a:p>
            <a:r>
              <a:rPr lang="en-GB" dirty="0">
                <a:solidFill>
                  <a:schemeClr val="bg1"/>
                </a:solidFill>
              </a:rPr>
              <a:t>Following the Rebels’ defeat at Vinegar Hill, Harvey made his way to a cave on the Saltee Islands. From there he planned to escape to France by sea. However, he was found, arrested and brought back to Wexford, where he was sentenced to death on 28 June 1798. </a:t>
            </a:r>
            <a:r>
              <a:rPr lang="en-GB" sz="1500" dirty="0">
                <a:solidFill>
                  <a:schemeClr val="bg1"/>
                </a:solidFill>
              </a:rPr>
              <a:t>(51)</a:t>
            </a:r>
          </a:p>
          <a:p>
            <a:endParaRPr lang="en-GB" dirty="0"/>
          </a:p>
        </p:txBody>
      </p:sp>
    </p:spTree>
    <p:extLst>
      <p:ext uri="{BB962C8B-B14F-4D97-AF65-F5344CB8AC3E}">
        <p14:creationId xmlns:p14="http://schemas.microsoft.com/office/powerpoint/2010/main" val="3366410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76E64E-6C75-47C4-AA61-B0005653C83F}"/>
              </a:ext>
            </a:extLst>
          </p:cNvPr>
          <p:cNvSpPr>
            <a:spLocks noGrp="1"/>
          </p:cNvSpPr>
          <p:nvPr>
            <p:ph idx="1"/>
          </p:nvPr>
        </p:nvSpPr>
        <p:spPr>
          <a:xfrm>
            <a:off x="838200" y="783000"/>
            <a:ext cx="10515600" cy="6049107"/>
          </a:xfrm>
        </p:spPr>
        <p:txBody>
          <a:bodyPr/>
          <a:lstStyle/>
          <a:p>
            <a:pPr marL="0" indent="0">
              <a:buNone/>
            </a:pPr>
            <a:r>
              <a:rPr lang="en-GB" dirty="0">
                <a:solidFill>
                  <a:schemeClr val="bg1"/>
                </a:solidFill>
              </a:rPr>
              <a:t>  </a:t>
            </a:r>
          </a:p>
          <a:p>
            <a:pPr marL="0" indent="0">
              <a:buNone/>
            </a:pPr>
            <a:r>
              <a:rPr lang="en-GB" dirty="0">
                <a:solidFill>
                  <a:schemeClr val="bg1"/>
                </a:solidFill>
              </a:rPr>
              <a:t>   </a:t>
            </a:r>
            <a:r>
              <a:rPr lang="en-GB" b="1" dirty="0">
                <a:solidFill>
                  <a:schemeClr val="bg1"/>
                </a:solidFill>
              </a:rPr>
              <a:t>Fr. Michael Murphy</a:t>
            </a:r>
            <a:endParaRPr lang="en-GB" dirty="0">
              <a:solidFill>
                <a:schemeClr val="bg1"/>
              </a:solidFill>
            </a:endParaRPr>
          </a:p>
          <a:p>
            <a:r>
              <a:rPr lang="en-GB" dirty="0">
                <a:solidFill>
                  <a:schemeClr val="bg1"/>
                </a:solidFill>
              </a:rPr>
              <a:t>Fr. Michael Murphy was born at </a:t>
            </a:r>
            <a:r>
              <a:rPr lang="en-GB" dirty="0" err="1">
                <a:solidFill>
                  <a:schemeClr val="bg1"/>
                </a:solidFill>
              </a:rPr>
              <a:t>Kilnew</a:t>
            </a:r>
            <a:r>
              <a:rPr lang="en-GB" dirty="0">
                <a:solidFill>
                  <a:schemeClr val="bg1"/>
                </a:solidFill>
              </a:rPr>
              <a:t>, County Wexford and educated at a hedge school in Oulart. He was ordained at Wexford in 1785 and the following autumn he left Ireland for France.</a:t>
            </a:r>
          </a:p>
          <a:p>
            <a:r>
              <a:rPr lang="en-GB" dirty="0">
                <a:solidFill>
                  <a:schemeClr val="bg1"/>
                </a:solidFill>
              </a:rPr>
              <a:t>Upon return from France, he became parish priest of </a:t>
            </a:r>
            <a:r>
              <a:rPr lang="en-GB" dirty="0" err="1">
                <a:solidFill>
                  <a:schemeClr val="bg1"/>
                </a:solidFill>
              </a:rPr>
              <a:t>Ballycanew</a:t>
            </a:r>
            <a:r>
              <a:rPr lang="en-GB" dirty="0">
                <a:solidFill>
                  <a:schemeClr val="bg1"/>
                </a:solidFill>
              </a:rPr>
              <a:t>. It is believed that he joined the Rebellion when his church was ransacked by the Yeomanry on 27 May. He travelled to Gorey and then to </a:t>
            </a:r>
            <a:r>
              <a:rPr lang="en-GB" dirty="0" err="1">
                <a:solidFill>
                  <a:schemeClr val="bg1"/>
                </a:solidFill>
              </a:rPr>
              <a:t>Kilthomas</a:t>
            </a:r>
            <a:r>
              <a:rPr lang="en-GB" dirty="0">
                <a:solidFill>
                  <a:schemeClr val="bg1"/>
                </a:solidFill>
              </a:rPr>
              <a:t> Hill and was joined by Fr. John Murphy on </a:t>
            </a:r>
            <a:r>
              <a:rPr lang="en-GB" dirty="0" err="1">
                <a:solidFill>
                  <a:schemeClr val="bg1"/>
                </a:solidFill>
              </a:rPr>
              <a:t>Ballyorril</a:t>
            </a:r>
            <a:r>
              <a:rPr lang="en-GB" dirty="0">
                <a:solidFill>
                  <a:schemeClr val="bg1"/>
                </a:solidFill>
              </a:rPr>
              <a:t> Hill. </a:t>
            </a:r>
          </a:p>
          <a:p>
            <a:r>
              <a:rPr lang="en-GB" dirty="0">
                <a:solidFill>
                  <a:schemeClr val="bg1"/>
                </a:solidFill>
              </a:rPr>
              <a:t>Fr. Michael Murphy was killed at the Battle of Arklow, on 9 June 1798. </a:t>
            </a:r>
            <a:r>
              <a:rPr lang="en-GB" sz="1400" dirty="0">
                <a:solidFill>
                  <a:schemeClr val="bg1"/>
                </a:solidFill>
              </a:rPr>
              <a:t>(52)</a:t>
            </a:r>
          </a:p>
          <a:p>
            <a:pPr marL="0" indent="0">
              <a:buNone/>
            </a:pPr>
            <a:endParaRPr lang="en-GB" dirty="0"/>
          </a:p>
        </p:txBody>
      </p:sp>
    </p:spTree>
    <p:extLst>
      <p:ext uri="{BB962C8B-B14F-4D97-AF65-F5344CB8AC3E}">
        <p14:creationId xmlns:p14="http://schemas.microsoft.com/office/powerpoint/2010/main" val="1506063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E8A092-ADF1-4C91-920B-75CDB67BE8EF}"/>
              </a:ext>
            </a:extLst>
          </p:cNvPr>
          <p:cNvSpPr txBox="1">
            <a:spLocks noGrp="1"/>
          </p:cNvSpPr>
          <p:nvPr>
            <p:ph idx="1"/>
          </p:nvPr>
        </p:nvSpPr>
        <p:spPr>
          <a:xfrm>
            <a:off x="838200" y="1269151"/>
            <a:ext cx="10515600" cy="4629517"/>
          </a:xfrm>
        </p:spPr>
        <p:txBody>
          <a:bodyPr>
            <a:normAutofit/>
          </a:bodyPr>
          <a:lstStyle/>
          <a:p>
            <a:r>
              <a:rPr lang="en-GB" dirty="0">
                <a:solidFill>
                  <a:schemeClr val="bg1"/>
                </a:solidFill>
              </a:rPr>
              <a:t>Ireland was not the only country to stage a rebellion in the late 1700’s, many countries throughout Europe and North America saw their populations rise up against their governments for various reasons. </a:t>
            </a:r>
          </a:p>
          <a:p>
            <a:r>
              <a:rPr lang="en-GB" dirty="0">
                <a:solidFill>
                  <a:schemeClr val="bg1"/>
                </a:solidFill>
              </a:rPr>
              <a:t>Revolutions took place in American 1775, France 1789, the Dutch Netherlands 1785, Hungary 1790, Poland 1791, Russia 1793 and the Austrian Netherlands in 1797. </a:t>
            </a:r>
          </a:p>
          <a:p>
            <a:r>
              <a:rPr lang="en-GB" dirty="0">
                <a:solidFill>
                  <a:schemeClr val="bg1"/>
                </a:solidFill>
              </a:rPr>
              <a:t>It was the American War of Independence and the French Revolution which would have the greatest impact on political thought in Ireland in the late 18th century. </a:t>
            </a:r>
          </a:p>
          <a:p>
            <a:pPr marL="0" lvl="0" indent="0">
              <a:buNone/>
            </a:pPr>
            <a:endParaRPr lang="en-GB"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FD56A5-BF7C-4E04-A789-D2F66FE3DEC1}"/>
              </a:ext>
            </a:extLst>
          </p:cNvPr>
          <p:cNvSpPr>
            <a:spLocks noGrp="1"/>
          </p:cNvSpPr>
          <p:nvPr>
            <p:ph idx="1"/>
          </p:nvPr>
        </p:nvSpPr>
        <p:spPr>
          <a:xfrm>
            <a:off x="838200" y="126609"/>
            <a:ext cx="10515600" cy="6050354"/>
          </a:xfrm>
        </p:spPr>
        <p:txBody>
          <a:bodyPr>
            <a:normAutofit/>
          </a:bodyPr>
          <a:lstStyle/>
          <a:p>
            <a:pPr marL="0" indent="0">
              <a:buNone/>
            </a:pPr>
            <a:r>
              <a:rPr lang="en-GB" b="1" dirty="0">
                <a:solidFill>
                  <a:schemeClr val="bg1"/>
                </a:solidFill>
              </a:rPr>
              <a:t>   </a:t>
            </a:r>
          </a:p>
          <a:p>
            <a:pPr marL="0" indent="0">
              <a:buNone/>
            </a:pPr>
            <a:r>
              <a:rPr lang="en-GB" b="1" dirty="0">
                <a:solidFill>
                  <a:schemeClr val="bg1"/>
                </a:solidFill>
              </a:rPr>
              <a:t>   Thomas Cloney </a:t>
            </a:r>
            <a:endParaRPr lang="en-GB" dirty="0">
              <a:solidFill>
                <a:schemeClr val="bg1"/>
              </a:solidFill>
            </a:endParaRPr>
          </a:p>
          <a:p>
            <a:r>
              <a:rPr lang="en-GB" dirty="0">
                <a:solidFill>
                  <a:schemeClr val="bg1"/>
                </a:solidFill>
              </a:rPr>
              <a:t>Son of Denis Cloney, a farmer from </a:t>
            </a:r>
            <a:r>
              <a:rPr lang="en-GB" dirty="0" err="1">
                <a:solidFill>
                  <a:schemeClr val="bg1"/>
                </a:solidFill>
              </a:rPr>
              <a:t>Moneyhore</a:t>
            </a:r>
            <a:r>
              <a:rPr lang="en-GB" dirty="0">
                <a:solidFill>
                  <a:schemeClr val="bg1"/>
                </a:solidFill>
              </a:rPr>
              <a:t>, Co. Wexford. He later claimed that he was not a United Irishman and had been forced to join the Rebels against his will. He played a leading role in the Battle of Three Rocks and also participated in the Battle of New Ross. </a:t>
            </a:r>
          </a:p>
          <a:p>
            <a:r>
              <a:rPr lang="en-GB" dirty="0">
                <a:solidFill>
                  <a:schemeClr val="bg1"/>
                </a:solidFill>
              </a:rPr>
              <a:t>Following the Rebels’ defeat, he went into hiding. In June 1799, Cloney was arrested, court-martialled, found guilty and sentenced to death. His sentence was reduced to two years in exile. </a:t>
            </a:r>
          </a:p>
          <a:p>
            <a:r>
              <a:rPr lang="en-GB" dirty="0">
                <a:solidFill>
                  <a:schemeClr val="bg1"/>
                </a:solidFill>
              </a:rPr>
              <a:t>He returned to Ireland in February 1803. He died on 20 February 1850 at the age of seventy-six</a:t>
            </a:r>
            <a:r>
              <a:rPr lang="en-GB" sz="1400" dirty="0">
                <a:solidFill>
                  <a:schemeClr val="bg1"/>
                </a:solidFill>
              </a:rPr>
              <a:t>. (53)</a:t>
            </a:r>
          </a:p>
          <a:p>
            <a:r>
              <a:rPr lang="en-GB" dirty="0">
                <a:solidFill>
                  <a:schemeClr val="bg1"/>
                </a:solidFill>
              </a:rPr>
              <a:t>He was author of the book, ‘A Personal Narrative 1798’, published in 1832.</a:t>
            </a:r>
            <a:r>
              <a:rPr lang="en-GB" sz="1500" dirty="0">
                <a:solidFill>
                  <a:schemeClr val="bg1"/>
                </a:solidFill>
              </a:rPr>
              <a:t>(54)</a:t>
            </a:r>
          </a:p>
          <a:p>
            <a:endParaRPr lang="en-GB" sz="1400" dirty="0"/>
          </a:p>
        </p:txBody>
      </p:sp>
    </p:spTree>
    <p:extLst>
      <p:ext uri="{BB962C8B-B14F-4D97-AF65-F5344CB8AC3E}">
        <p14:creationId xmlns:p14="http://schemas.microsoft.com/office/powerpoint/2010/main" val="15701325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in a field&#10;&#10;Description generated with very high confidence">
            <a:extLst>
              <a:ext uri="{FF2B5EF4-FFF2-40B4-BE49-F238E27FC236}">
                <a16:creationId xmlns:a16="http://schemas.microsoft.com/office/drawing/2014/main" id="{2C22F084-BFDB-4238-BBB2-8E2FF81BDCDF}"/>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986" b="13745"/>
          <a:stretch/>
        </p:blipFill>
        <p:spPr>
          <a:xfrm>
            <a:off x="20" y="1"/>
            <a:ext cx="12191980" cy="6857999"/>
          </a:xfrm>
          <a:prstGeom prst="rect">
            <a:avLst/>
          </a:prstGeom>
        </p:spPr>
      </p:pic>
      <p:sp>
        <p:nvSpPr>
          <p:cNvPr id="4" name="Title 3">
            <a:extLst>
              <a:ext uri="{FF2B5EF4-FFF2-40B4-BE49-F238E27FC236}">
                <a16:creationId xmlns:a16="http://schemas.microsoft.com/office/drawing/2014/main" id="{40A75B83-D3D5-4F03-A83D-23849C5C749B}"/>
              </a:ext>
            </a:extLst>
          </p:cNvPr>
          <p:cNvSpPr>
            <a:spLocks noGrp="1"/>
          </p:cNvSpPr>
          <p:nvPr>
            <p:ph type="ctrTitle"/>
          </p:nvPr>
        </p:nvSpPr>
        <p:spPr>
          <a:xfrm>
            <a:off x="1524000" y="528481"/>
            <a:ext cx="9144000" cy="2900518"/>
          </a:xfrm>
        </p:spPr>
        <p:txBody>
          <a:bodyPr>
            <a:normAutofit fontScale="90000"/>
          </a:bodyPr>
          <a:lstStyle/>
          <a:p>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sz="1500" b="1" dirty="0">
                <a:solidFill>
                  <a:srgbClr val="FFFFFF"/>
                </a:solidFill>
              </a:rPr>
            </a:br>
            <a:br>
              <a:rPr lang="en-GB" dirty="0">
                <a:solidFill>
                  <a:srgbClr val="FFFFFF"/>
                </a:solidFill>
                <a:effectLst>
                  <a:outerShdw blurRad="38100" dist="38100" dir="2700000" algn="tl">
                    <a:srgbClr val="000000">
                      <a:alpha val="43137"/>
                    </a:srgbClr>
                  </a:outerShdw>
                </a:effectLst>
              </a:rPr>
            </a:br>
            <a:br>
              <a:rPr lang="en-GB" dirty="0">
                <a:solidFill>
                  <a:srgbClr val="FFFFFF"/>
                </a:solidFill>
                <a:effectLst>
                  <a:outerShdw blurRad="38100" dist="38100" dir="2700000" algn="tl">
                    <a:srgbClr val="000000">
                      <a:alpha val="43137"/>
                    </a:srgbClr>
                  </a:outerShdw>
                </a:effectLst>
              </a:rPr>
            </a:br>
            <a:br>
              <a:rPr lang="en-GB" dirty="0">
                <a:solidFill>
                  <a:srgbClr val="FFFFFF"/>
                </a:solidFill>
                <a:effectLst>
                  <a:outerShdw blurRad="38100" dist="38100" dir="2700000" algn="tl">
                    <a:srgbClr val="000000">
                      <a:alpha val="43137"/>
                    </a:srgbClr>
                  </a:outerShdw>
                </a:effectLst>
              </a:rPr>
            </a:br>
            <a:r>
              <a:rPr lang="en-GB" b="1" dirty="0">
                <a:solidFill>
                  <a:srgbClr val="FFFFFF"/>
                </a:solidFill>
                <a:effectLst>
                  <a:outerShdw blurRad="38100" dist="38100" dir="2700000" algn="tl">
                    <a:srgbClr val="000000">
                      <a:alpha val="43137"/>
                    </a:srgbClr>
                  </a:outerShdw>
                </a:effectLst>
                <a:latin typeface="+mn-lt"/>
              </a:rPr>
              <a:t>The French Landing </a:t>
            </a:r>
            <a:br>
              <a:rPr lang="en-GB" b="1" dirty="0">
                <a:solidFill>
                  <a:srgbClr val="FFFFFF"/>
                </a:solidFill>
                <a:effectLst>
                  <a:outerShdw blurRad="38100" dist="38100" dir="2700000" algn="tl">
                    <a:srgbClr val="000000">
                      <a:alpha val="43137"/>
                    </a:srgbClr>
                  </a:outerShdw>
                </a:effectLst>
                <a:latin typeface="+mn-lt"/>
              </a:rPr>
            </a:br>
            <a:r>
              <a:rPr lang="en-GB" b="1" dirty="0">
                <a:solidFill>
                  <a:srgbClr val="FFFFFF"/>
                </a:solidFill>
                <a:effectLst>
                  <a:outerShdw blurRad="38100" dist="38100" dir="2700000" algn="tl">
                    <a:srgbClr val="000000">
                      <a:alpha val="43137"/>
                    </a:srgbClr>
                  </a:outerShdw>
                </a:effectLst>
                <a:latin typeface="+mn-lt"/>
              </a:rPr>
              <a:t>&amp; </a:t>
            </a:r>
            <a:br>
              <a:rPr lang="en-GB" b="1" dirty="0">
                <a:solidFill>
                  <a:srgbClr val="FFFFFF"/>
                </a:solidFill>
                <a:effectLst>
                  <a:outerShdw blurRad="38100" dist="38100" dir="2700000" algn="tl">
                    <a:srgbClr val="000000">
                      <a:alpha val="43137"/>
                    </a:srgbClr>
                  </a:outerShdw>
                </a:effectLst>
                <a:latin typeface="+mn-lt"/>
              </a:rPr>
            </a:br>
            <a:r>
              <a:rPr lang="en-GB" b="1" dirty="0">
                <a:solidFill>
                  <a:srgbClr val="FFFFFF"/>
                </a:solidFill>
                <a:effectLst>
                  <a:outerShdw blurRad="38100" dist="38100" dir="2700000" algn="tl">
                    <a:srgbClr val="000000">
                      <a:alpha val="43137"/>
                    </a:srgbClr>
                  </a:outerShdw>
                </a:effectLst>
                <a:latin typeface="+mn-lt"/>
              </a:rPr>
              <a:t>Aftermath of Rebellion </a:t>
            </a:r>
            <a:br>
              <a:rPr lang="en-GB" dirty="0">
                <a:solidFill>
                  <a:srgbClr val="FFFFFF"/>
                </a:solidFill>
                <a:effectLst>
                  <a:outerShdw blurRad="38100" dist="38100" dir="2700000" algn="tl">
                    <a:srgbClr val="000000">
                      <a:alpha val="43137"/>
                    </a:srgbClr>
                  </a:outerShdw>
                </a:effectLst>
              </a:rPr>
            </a:br>
            <a:endParaRPr lang="en-GB" dirty="0">
              <a:solidFill>
                <a:srgbClr val="FFFFFF"/>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5906C18F-4DEA-4371-989B-10D86604D6E5}"/>
              </a:ext>
            </a:extLst>
          </p:cNvPr>
          <p:cNvSpPr txBox="1"/>
          <p:nvPr/>
        </p:nvSpPr>
        <p:spPr>
          <a:xfrm>
            <a:off x="7580245" y="6488658"/>
            <a:ext cx="5141844" cy="369332"/>
          </a:xfrm>
          <a:prstGeom prst="rect">
            <a:avLst/>
          </a:prstGeom>
          <a:noFill/>
        </p:spPr>
        <p:txBody>
          <a:bodyPr wrap="square" rtlCol="0">
            <a:spAutoFit/>
          </a:bodyPr>
          <a:lstStyle/>
          <a:p>
            <a:r>
              <a:rPr lang="en-GB" dirty="0"/>
              <a:t>Image from Battle of Vinegar Hill Re-enactment</a:t>
            </a:r>
          </a:p>
        </p:txBody>
      </p:sp>
    </p:spTree>
    <p:extLst>
      <p:ext uri="{BB962C8B-B14F-4D97-AF65-F5344CB8AC3E}">
        <p14:creationId xmlns:p14="http://schemas.microsoft.com/office/powerpoint/2010/main" val="300890427"/>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8A125F-A8CB-4C36-953A-526822E9A7F4}"/>
              </a:ext>
            </a:extLst>
          </p:cNvPr>
          <p:cNvSpPr>
            <a:spLocks noGrp="1"/>
          </p:cNvSpPr>
          <p:nvPr>
            <p:ph idx="1"/>
          </p:nvPr>
        </p:nvSpPr>
        <p:spPr>
          <a:xfrm>
            <a:off x="838200" y="596348"/>
            <a:ext cx="10515600" cy="5860723"/>
          </a:xfrm>
        </p:spPr>
        <p:txBody>
          <a:bodyPr>
            <a:normAutofit/>
          </a:bodyPr>
          <a:lstStyle/>
          <a:p>
            <a:pPr marL="0" indent="0">
              <a:buNone/>
            </a:pPr>
            <a:r>
              <a:rPr lang="en-GB" b="1" dirty="0"/>
              <a:t>   </a:t>
            </a:r>
            <a:r>
              <a:rPr lang="en-GB" b="1" dirty="0">
                <a:solidFill>
                  <a:schemeClr val="bg1"/>
                </a:solidFill>
              </a:rPr>
              <a:t>French Landing at Killala</a:t>
            </a:r>
            <a:endParaRPr lang="en-GB" dirty="0">
              <a:solidFill>
                <a:schemeClr val="bg1"/>
              </a:solidFill>
            </a:endParaRPr>
          </a:p>
          <a:p>
            <a:r>
              <a:rPr lang="en-GB" sz="3000" dirty="0">
                <a:solidFill>
                  <a:schemeClr val="bg1"/>
                </a:solidFill>
              </a:rPr>
              <a:t>In August 1798, French troops under the command of General Humbert, joined with United Irishmen in Connaught and proceeded to fight a number of battles and skirmishes. They won some important victories at Ballina and Castlebar. </a:t>
            </a:r>
            <a:r>
              <a:rPr lang="en-GB" sz="1500" dirty="0">
                <a:solidFill>
                  <a:schemeClr val="bg1"/>
                </a:solidFill>
              </a:rPr>
              <a:t>(55)</a:t>
            </a:r>
          </a:p>
          <a:p>
            <a:r>
              <a:rPr lang="en-GB" sz="3000" dirty="0">
                <a:solidFill>
                  <a:schemeClr val="bg1"/>
                </a:solidFill>
              </a:rPr>
              <a:t>General Humbert and his troops were eventually defeated at the Battle of Ballinamuck, Co. Longford on 8 September.</a:t>
            </a:r>
          </a:p>
          <a:p>
            <a:r>
              <a:rPr lang="en-GB" sz="3000" dirty="0">
                <a:solidFill>
                  <a:schemeClr val="bg1"/>
                </a:solidFill>
              </a:rPr>
              <a:t>The French surrendered to the Crown Forces and were made prisoners of war, while many of the captured Rebels were sentenced to death. </a:t>
            </a:r>
            <a:r>
              <a:rPr lang="en-GB" sz="1500" dirty="0">
                <a:solidFill>
                  <a:schemeClr val="bg1"/>
                </a:solidFill>
              </a:rPr>
              <a:t>(56)</a:t>
            </a:r>
          </a:p>
          <a:p>
            <a:endParaRPr lang="en-GB" dirty="0"/>
          </a:p>
        </p:txBody>
      </p:sp>
    </p:spTree>
    <p:extLst>
      <p:ext uri="{BB962C8B-B14F-4D97-AF65-F5344CB8AC3E}">
        <p14:creationId xmlns:p14="http://schemas.microsoft.com/office/powerpoint/2010/main" val="28364810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A16889-49F0-442D-B12F-7CBF40E6F63F}"/>
              </a:ext>
            </a:extLst>
          </p:cNvPr>
          <p:cNvSpPr>
            <a:spLocks noGrp="1"/>
          </p:cNvSpPr>
          <p:nvPr>
            <p:ph idx="1"/>
          </p:nvPr>
        </p:nvSpPr>
        <p:spPr>
          <a:xfrm>
            <a:off x="838200" y="407962"/>
            <a:ext cx="10515600" cy="6091311"/>
          </a:xfrm>
        </p:spPr>
        <p:txBody>
          <a:bodyPr>
            <a:normAutofit fontScale="25000" lnSpcReduction="20000"/>
          </a:bodyPr>
          <a:lstStyle/>
          <a:p>
            <a:pPr marL="0" indent="0">
              <a:buNone/>
            </a:pPr>
            <a:r>
              <a:rPr lang="en-GB" sz="11200" b="1" dirty="0"/>
              <a:t>   </a:t>
            </a:r>
            <a:r>
              <a:rPr lang="en-GB" sz="11200" b="1" dirty="0">
                <a:solidFill>
                  <a:schemeClr val="bg1"/>
                </a:solidFill>
              </a:rPr>
              <a:t>Aftermath of the 1798 Rebellion    </a:t>
            </a:r>
          </a:p>
          <a:p>
            <a:pPr marL="0" indent="0">
              <a:buNone/>
            </a:pPr>
            <a:endParaRPr lang="en-GB" sz="11200" dirty="0">
              <a:solidFill>
                <a:schemeClr val="bg1"/>
              </a:solidFill>
            </a:endParaRPr>
          </a:p>
          <a:p>
            <a:r>
              <a:rPr lang="en-GB" sz="12000" dirty="0">
                <a:solidFill>
                  <a:schemeClr val="bg1"/>
                </a:solidFill>
              </a:rPr>
              <a:t>Over 30,000 lives were lost throughout Ireland as a result of the 1798 Rebellion. </a:t>
            </a:r>
          </a:p>
          <a:p>
            <a:r>
              <a:rPr lang="en-GB" sz="12000" dirty="0">
                <a:solidFill>
                  <a:schemeClr val="bg1"/>
                </a:solidFill>
              </a:rPr>
              <a:t>The Rebellion also resulted in widespread destruction of property, numerous homes and churches burned and farmland destroyed. </a:t>
            </a:r>
          </a:p>
          <a:p>
            <a:r>
              <a:rPr lang="en-GB" sz="12000" dirty="0">
                <a:solidFill>
                  <a:schemeClr val="bg1"/>
                </a:solidFill>
              </a:rPr>
              <a:t>The 1798 Rebellion led to the passage of the Act of Union in 1800. The Act of Union meant that Ireland would be directly ruled from the London parliament and the Irish House of Commons dissolved.    </a:t>
            </a:r>
          </a:p>
          <a:p>
            <a:r>
              <a:rPr lang="en-GB" sz="12000" dirty="0">
                <a:solidFill>
                  <a:schemeClr val="bg1"/>
                </a:solidFill>
              </a:rPr>
              <a:t>Although the 1798 Rebellion failed to achieve its aim of ending English interference in Irish affairs, it did serve as an inspiration to future generations of revolutionaries. </a:t>
            </a:r>
          </a:p>
          <a:p>
            <a:endParaRPr lang="en-GB" sz="11200" dirty="0"/>
          </a:p>
          <a:p>
            <a:pPr marL="0" indent="0">
              <a:buNone/>
            </a:pPr>
            <a:r>
              <a:rPr lang="en-GB" sz="11200" i="1" dirty="0"/>
              <a:t> </a:t>
            </a:r>
            <a:r>
              <a:rPr lang="en-GB" dirty="0"/>
              <a:t> </a:t>
            </a:r>
          </a:p>
          <a:p>
            <a:pPr marL="0" indent="0">
              <a:buNone/>
            </a:pPr>
            <a:r>
              <a:rPr lang="en-GB" i="1" dirty="0"/>
              <a:t> </a:t>
            </a:r>
            <a:r>
              <a:rPr lang="en-GB" dirty="0"/>
              <a:t> </a:t>
            </a:r>
          </a:p>
          <a:p>
            <a:endParaRPr lang="en-GB" dirty="0"/>
          </a:p>
          <a:p>
            <a:pPr marL="0" indent="0">
              <a:buNone/>
            </a:pPr>
            <a:r>
              <a:rPr lang="en-GB" dirty="0"/>
              <a:t> </a:t>
            </a:r>
          </a:p>
          <a:p>
            <a:pPr marL="0" indent="0">
              <a:buNone/>
            </a:pPr>
            <a:r>
              <a:rPr lang="en-GB" dirty="0"/>
              <a:t> </a:t>
            </a:r>
          </a:p>
          <a:p>
            <a:pPr marL="0" indent="0">
              <a:buNone/>
            </a:pPr>
            <a:r>
              <a:rPr lang="en-GB" dirty="0"/>
              <a:t> </a:t>
            </a:r>
          </a:p>
          <a:p>
            <a:pPr marL="0" indent="0">
              <a:buNone/>
            </a:pPr>
            <a:r>
              <a:rPr lang="en-GB" dirty="0"/>
              <a:t> </a:t>
            </a:r>
          </a:p>
          <a:p>
            <a:pPr marL="0" indent="0">
              <a:buNone/>
            </a:pPr>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b="1" dirty="0"/>
              <a:t>Sources </a:t>
            </a:r>
            <a:endParaRPr lang="en-GB" dirty="0"/>
          </a:p>
          <a:p>
            <a:r>
              <a:rPr lang="en-GB" dirty="0"/>
              <a:t> </a:t>
            </a:r>
          </a:p>
          <a:p>
            <a:r>
              <a:rPr lang="en-GB" dirty="0" err="1"/>
              <a:t>Barlett</a:t>
            </a:r>
            <a:r>
              <a:rPr lang="en-GB" dirty="0"/>
              <a:t>, Thomas, </a:t>
            </a:r>
            <a:r>
              <a:rPr lang="en-GB" i="1" dirty="0"/>
              <a:t>Theobald Wolfe Tone </a:t>
            </a:r>
            <a:r>
              <a:rPr lang="en-GB" dirty="0"/>
              <a:t>(Dublin: Historical Association of Ireland, 1997)</a:t>
            </a:r>
          </a:p>
          <a:p>
            <a:r>
              <a:rPr lang="en-GB" dirty="0"/>
              <a:t> </a:t>
            </a:r>
          </a:p>
          <a:p>
            <a:r>
              <a:rPr lang="en-GB" dirty="0" err="1"/>
              <a:t>Barlett</a:t>
            </a:r>
            <a:r>
              <a:rPr lang="en-GB" dirty="0"/>
              <a:t> Thomas, David Dickson, </a:t>
            </a:r>
            <a:r>
              <a:rPr lang="en-GB" dirty="0" err="1"/>
              <a:t>Daire</a:t>
            </a:r>
            <a:r>
              <a:rPr lang="en-GB" dirty="0"/>
              <a:t> Keogh &amp; Kevin Whelan, </a:t>
            </a:r>
            <a:r>
              <a:rPr lang="en-GB" dirty="0" err="1"/>
              <a:t>eds</a:t>
            </a:r>
            <a:r>
              <a:rPr lang="en-GB" dirty="0"/>
              <a:t>, </a:t>
            </a:r>
            <a:r>
              <a:rPr lang="en-GB" i="1" dirty="0"/>
              <a:t>1798 A Bicentenary Perspective </a:t>
            </a:r>
            <a:r>
              <a:rPr lang="en-GB" dirty="0"/>
              <a:t>(Dublin: Four Courts Press, 2003)</a:t>
            </a:r>
            <a:r>
              <a:rPr lang="en-GB" i="1" dirty="0"/>
              <a:t> </a:t>
            </a:r>
            <a:r>
              <a:rPr lang="en-GB" dirty="0"/>
              <a:t> </a:t>
            </a:r>
          </a:p>
          <a:p>
            <a:r>
              <a:rPr lang="en-GB" dirty="0"/>
              <a:t> </a:t>
            </a:r>
          </a:p>
          <a:p>
            <a:r>
              <a:rPr lang="en-GB" dirty="0"/>
              <a:t>Cloney, Thomas, </a:t>
            </a:r>
            <a:r>
              <a:rPr lang="en-GB" i="1" dirty="0"/>
              <a:t>A personal narrative of those transactions in the county Wexford, in which the author was engaged, during the awful period of 1798</a:t>
            </a:r>
            <a:r>
              <a:rPr lang="en-GB" dirty="0"/>
              <a:t> (1832)</a:t>
            </a:r>
          </a:p>
          <a:p>
            <a:r>
              <a:rPr lang="en-GB" dirty="0"/>
              <a:t> </a:t>
            </a:r>
          </a:p>
          <a:p>
            <a:r>
              <a:rPr lang="en-GB" dirty="0"/>
              <a:t>Dickson, David, </a:t>
            </a:r>
            <a:r>
              <a:rPr lang="en-GB" dirty="0" err="1"/>
              <a:t>Daire</a:t>
            </a:r>
            <a:r>
              <a:rPr lang="en-GB" dirty="0"/>
              <a:t> Keogh &amp; Kevin Whelan, </a:t>
            </a:r>
            <a:r>
              <a:rPr lang="en-GB" dirty="0" err="1"/>
              <a:t>eds</a:t>
            </a:r>
            <a:r>
              <a:rPr lang="en-GB" dirty="0"/>
              <a:t>, </a:t>
            </a:r>
            <a:r>
              <a:rPr lang="en-GB" i="1" dirty="0"/>
              <a:t>The United Irishmen: Republicanism, Radicalism and Rebellion </a:t>
            </a:r>
            <a:r>
              <a:rPr lang="en-GB" dirty="0"/>
              <a:t>(Dublin: The Lilliput Press, 1994)</a:t>
            </a:r>
            <a:r>
              <a:rPr lang="en-GB" i="1" dirty="0"/>
              <a:t>  </a:t>
            </a:r>
            <a:r>
              <a:rPr lang="en-GB" dirty="0"/>
              <a:t> </a:t>
            </a:r>
          </a:p>
          <a:p>
            <a:r>
              <a:rPr lang="en-GB" dirty="0"/>
              <a:t> </a:t>
            </a:r>
          </a:p>
          <a:p>
            <a:r>
              <a:rPr lang="en-GB" dirty="0"/>
              <a:t>Elliott, Marianne, </a:t>
            </a:r>
            <a:r>
              <a:rPr lang="en-GB" i="1" dirty="0"/>
              <a:t>Wolfe Tone </a:t>
            </a:r>
            <a:r>
              <a:rPr lang="en-GB" dirty="0"/>
              <a:t>(Liverpool: Liverpool University Press, 2012)</a:t>
            </a:r>
          </a:p>
          <a:p>
            <a:r>
              <a:rPr lang="en-GB" dirty="0"/>
              <a:t> </a:t>
            </a:r>
          </a:p>
          <a:p>
            <a:r>
              <a:rPr lang="en-GB" dirty="0"/>
              <a:t>Furlong, Nicholas, </a:t>
            </a:r>
            <a:r>
              <a:rPr lang="en-GB" i="1" dirty="0"/>
              <a:t>Fr. John Murphy of Boolavogue 1753-1798 </a:t>
            </a:r>
            <a:r>
              <a:rPr lang="en-GB" dirty="0"/>
              <a:t>(Dublin: Geographic Publications, 2001)</a:t>
            </a:r>
          </a:p>
          <a:p>
            <a:r>
              <a:rPr lang="en-GB" dirty="0"/>
              <a:t> </a:t>
            </a:r>
          </a:p>
          <a:p>
            <a:r>
              <a:rPr lang="en-GB" dirty="0"/>
              <a:t>Gahan, Daniel J., </a:t>
            </a:r>
            <a:r>
              <a:rPr lang="en-GB" i="1" dirty="0"/>
              <a:t>Rebellion! Ireland in 1798</a:t>
            </a:r>
            <a:r>
              <a:rPr lang="en-GB" dirty="0"/>
              <a:t> (Dublin: O’Brien Press, 1998)</a:t>
            </a:r>
          </a:p>
          <a:p>
            <a:r>
              <a:rPr lang="en-GB" dirty="0"/>
              <a:t> </a:t>
            </a:r>
          </a:p>
          <a:p>
            <a:r>
              <a:rPr lang="en-GB" dirty="0"/>
              <a:t>---------------------, </a:t>
            </a:r>
            <a:r>
              <a:rPr lang="en-GB" i="1" dirty="0"/>
              <a:t>The People’s Rising: Wexford 1798</a:t>
            </a:r>
            <a:r>
              <a:rPr lang="en-GB" dirty="0"/>
              <a:t> (Dublin: Gill &amp; MacMillan, 1995) </a:t>
            </a:r>
          </a:p>
          <a:p>
            <a:r>
              <a:rPr lang="en-GB" dirty="0"/>
              <a:t> </a:t>
            </a:r>
          </a:p>
          <a:p>
            <a:r>
              <a:rPr lang="en-GB" dirty="0"/>
              <a:t>Jackson, Alvin, Ireland 1798-1998 War, Peace and Beyond, 2nd </a:t>
            </a:r>
            <a:r>
              <a:rPr lang="en-GB" dirty="0" err="1"/>
              <a:t>edn</a:t>
            </a:r>
            <a:r>
              <a:rPr lang="en-GB" dirty="0"/>
              <a:t> (Oxford: Wiley-Blackwell, 2010)</a:t>
            </a:r>
          </a:p>
          <a:p>
            <a:r>
              <a:rPr lang="en-GB" dirty="0"/>
              <a:t> </a:t>
            </a:r>
          </a:p>
          <a:p>
            <a:r>
              <a:rPr lang="en-GB" dirty="0"/>
              <a:t>Joyce, John, </a:t>
            </a:r>
            <a:r>
              <a:rPr lang="en-GB" i="1" dirty="0"/>
              <a:t>General Thomas Cloney: a Wexford rebel of 1798</a:t>
            </a:r>
            <a:r>
              <a:rPr lang="en-GB" dirty="0"/>
              <a:t> (Geographical Publications, 1988).  </a:t>
            </a:r>
          </a:p>
          <a:p>
            <a:r>
              <a:rPr lang="en-GB" dirty="0"/>
              <a:t> </a:t>
            </a:r>
          </a:p>
          <a:p>
            <a:r>
              <a:rPr lang="en-GB" dirty="0"/>
              <a:t>Merriman, John, </a:t>
            </a:r>
            <a:r>
              <a:rPr lang="en-GB" i="1" dirty="0"/>
              <a:t>A History of Modern Europe</a:t>
            </a:r>
            <a:r>
              <a:rPr lang="en-GB" dirty="0"/>
              <a:t> (London: W.W. Norton &amp; Co, 2004)</a:t>
            </a:r>
          </a:p>
          <a:p>
            <a:r>
              <a:rPr lang="en-GB" dirty="0"/>
              <a:t> </a:t>
            </a:r>
          </a:p>
          <a:p>
            <a:r>
              <a:rPr lang="en-GB" dirty="0"/>
              <a:t>Moody, T.W., R.B. McDowell, &amp; C.J. Woods, </a:t>
            </a:r>
            <a:r>
              <a:rPr lang="en-GB" dirty="0" err="1"/>
              <a:t>eds</a:t>
            </a:r>
            <a:r>
              <a:rPr lang="en-GB" dirty="0"/>
              <a:t>, </a:t>
            </a:r>
            <a:r>
              <a:rPr lang="en-GB" i="1" dirty="0"/>
              <a:t>The Writings of Theobald Wolfe Tone, 1763-98, </a:t>
            </a:r>
            <a:r>
              <a:rPr lang="en-GB" dirty="0"/>
              <a:t>3 </a:t>
            </a:r>
            <a:r>
              <a:rPr lang="en-GB" dirty="0" err="1"/>
              <a:t>vols</a:t>
            </a:r>
            <a:r>
              <a:rPr lang="en-GB" dirty="0"/>
              <a:t> (Oxford: Oxford University Press, 2009), I</a:t>
            </a:r>
          </a:p>
          <a:p>
            <a:r>
              <a:rPr lang="en-GB" dirty="0"/>
              <a:t> </a:t>
            </a:r>
          </a:p>
          <a:p>
            <a:r>
              <a:rPr lang="en-GB" dirty="0"/>
              <a:t>----------------------------------------------------, </a:t>
            </a:r>
            <a:r>
              <a:rPr lang="en-GB" dirty="0" err="1"/>
              <a:t>eds</a:t>
            </a:r>
            <a:r>
              <a:rPr lang="en-GB" dirty="0"/>
              <a:t>, </a:t>
            </a:r>
            <a:r>
              <a:rPr lang="en-GB" i="1" dirty="0"/>
              <a:t>The Writings of Theobald Wolfe Tone, 1763-98</a:t>
            </a:r>
            <a:r>
              <a:rPr lang="en-GB" dirty="0"/>
              <a:t>, 3 </a:t>
            </a:r>
            <a:r>
              <a:rPr lang="en-GB" dirty="0" err="1"/>
              <a:t>vols</a:t>
            </a:r>
            <a:r>
              <a:rPr lang="en-GB" dirty="0"/>
              <a:t> (Oxford: Oxford University Press, 2009), II  </a:t>
            </a:r>
            <a:r>
              <a:rPr lang="en-GB" i="1" dirty="0"/>
              <a:t> </a:t>
            </a:r>
            <a:endParaRPr lang="en-GB" dirty="0"/>
          </a:p>
          <a:p>
            <a:r>
              <a:rPr lang="en-GB" i="1" dirty="0"/>
              <a:t> </a:t>
            </a:r>
            <a:endParaRPr lang="en-GB" dirty="0"/>
          </a:p>
          <a:p>
            <a:r>
              <a:rPr lang="en-GB" dirty="0"/>
              <a:t>Moody, T.W., &amp; F.X. Martin, </a:t>
            </a:r>
            <a:r>
              <a:rPr lang="en-GB" i="1" dirty="0"/>
              <a:t>The Course of Irish History </a:t>
            </a:r>
            <a:r>
              <a:rPr lang="en-GB" dirty="0"/>
              <a:t>(Dublin: Mercier Press, 2001)</a:t>
            </a:r>
          </a:p>
          <a:p>
            <a:r>
              <a:rPr lang="en-GB" i="1" dirty="0"/>
              <a:t> </a:t>
            </a:r>
            <a:endParaRPr lang="en-GB" dirty="0"/>
          </a:p>
          <a:p>
            <a:r>
              <a:rPr lang="en-GB" dirty="0"/>
              <a:t>Murphy, James H., </a:t>
            </a:r>
            <a:r>
              <a:rPr lang="en-GB" i="1" dirty="0"/>
              <a:t>Ireland, A Social, Cultural and Literary History 1791-1891 </a:t>
            </a:r>
            <a:r>
              <a:rPr lang="en-GB" dirty="0"/>
              <a:t>(Dublin: Four Courts Press, 2003)</a:t>
            </a:r>
          </a:p>
          <a:p>
            <a:r>
              <a:rPr lang="en-GB" dirty="0"/>
              <a:t> </a:t>
            </a:r>
          </a:p>
          <a:p>
            <a:r>
              <a:rPr lang="en-GB" dirty="0"/>
              <a:t>Patterson, James G., </a:t>
            </a:r>
            <a:r>
              <a:rPr lang="en-GB" i="1" dirty="0"/>
              <a:t>In the Wake of the Great Rebellion</a:t>
            </a:r>
            <a:r>
              <a:rPr lang="en-GB" dirty="0"/>
              <a:t> (Manchester: Manchester University Press, 2008)</a:t>
            </a:r>
          </a:p>
          <a:p>
            <a:r>
              <a:rPr lang="en-GB" dirty="0"/>
              <a:t> </a:t>
            </a:r>
          </a:p>
          <a:p>
            <a:r>
              <a:rPr lang="en-GB" dirty="0"/>
              <a:t>Pearse, Patrick, </a:t>
            </a:r>
            <a:r>
              <a:rPr lang="en-GB" i="1" dirty="0"/>
              <a:t>The Coming Revolution: The Political Writings and Speeches of Patrick Pearse </a:t>
            </a:r>
            <a:r>
              <a:rPr lang="en-GB" dirty="0"/>
              <a:t>(Cork: Mercier Press, 2012)</a:t>
            </a:r>
            <a:r>
              <a:rPr lang="en-GB" i="1" dirty="0"/>
              <a:t> </a:t>
            </a:r>
            <a:r>
              <a:rPr lang="en-GB" dirty="0"/>
              <a:t> </a:t>
            </a:r>
          </a:p>
          <a:p>
            <a:r>
              <a:rPr lang="en-GB" dirty="0"/>
              <a:t> </a:t>
            </a:r>
          </a:p>
          <a:p>
            <a:r>
              <a:rPr lang="en-GB" dirty="0" err="1"/>
              <a:t>Poirteir</a:t>
            </a:r>
            <a:r>
              <a:rPr lang="en-GB" dirty="0"/>
              <a:t>, </a:t>
            </a:r>
            <a:r>
              <a:rPr lang="en-GB" dirty="0" err="1"/>
              <a:t>Cathal</a:t>
            </a:r>
            <a:r>
              <a:rPr lang="en-GB" dirty="0"/>
              <a:t>, ed., </a:t>
            </a:r>
            <a:r>
              <a:rPr lang="en-GB" i="1" dirty="0"/>
              <a:t>The Great Rebellion of 1798 </a:t>
            </a:r>
            <a:r>
              <a:rPr lang="en-GB" dirty="0"/>
              <a:t>(Cork: Mercier Press, 1998)</a:t>
            </a:r>
          </a:p>
          <a:p>
            <a:r>
              <a:rPr lang="en-GB" dirty="0"/>
              <a:t> </a:t>
            </a:r>
          </a:p>
          <a:p>
            <a:r>
              <a:rPr lang="en-GB" dirty="0"/>
              <a:t>Dictionary of Irish Biography: Http://www.dib.cambridge.org/ </a:t>
            </a:r>
          </a:p>
          <a:p>
            <a:r>
              <a:rPr lang="en-GB" dirty="0"/>
              <a:t> </a:t>
            </a:r>
          </a:p>
          <a:p>
            <a:r>
              <a:rPr lang="en-GB" dirty="0"/>
              <a:t>Library Ireland: Http://www.libraryireland.com/</a:t>
            </a:r>
          </a:p>
          <a:p>
            <a:r>
              <a:rPr lang="en-GB" b="1" dirty="0"/>
              <a:t> </a:t>
            </a:r>
            <a:endParaRPr lang="en-GB" dirty="0"/>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endParaRPr lang="en-GB" dirty="0"/>
          </a:p>
        </p:txBody>
      </p:sp>
    </p:spTree>
    <p:extLst>
      <p:ext uri="{BB962C8B-B14F-4D97-AF65-F5344CB8AC3E}">
        <p14:creationId xmlns:p14="http://schemas.microsoft.com/office/powerpoint/2010/main" val="2275656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3F7DEB-9109-46FD-B438-831AEA25FA4D}"/>
              </a:ext>
            </a:extLst>
          </p:cNvPr>
          <p:cNvSpPr>
            <a:spLocks noGrp="1"/>
          </p:cNvSpPr>
          <p:nvPr>
            <p:ph idx="1"/>
          </p:nvPr>
        </p:nvSpPr>
        <p:spPr>
          <a:xfrm>
            <a:off x="838200" y="1139686"/>
            <a:ext cx="10515600" cy="5526157"/>
          </a:xfrm>
        </p:spPr>
        <p:txBody>
          <a:bodyPr>
            <a:normAutofit fontScale="25000" lnSpcReduction="20000"/>
          </a:bodyPr>
          <a:lstStyle/>
          <a:p>
            <a:pPr marL="0" indent="0">
              <a:buNone/>
            </a:pPr>
            <a:endParaRPr lang="en-GB" sz="11200" dirty="0"/>
          </a:p>
          <a:p>
            <a:r>
              <a:rPr lang="en-GB" sz="12000" dirty="0">
                <a:solidFill>
                  <a:schemeClr val="bg1"/>
                </a:solidFill>
              </a:rPr>
              <a:t>Robert Emmett’s Rebellion in 1803, came about as a direct result of the 1798 Rebellion.</a:t>
            </a:r>
          </a:p>
          <a:p>
            <a:r>
              <a:rPr lang="en-GB" sz="12000" dirty="0">
                <a:solidFill>
                  <a:schemeClr val="bg1"/>
                </a:solidFill>
              </a:rPr>
              <a:t>In the aftermath of the Rebellion, Robert left Ireland for France. In 1802, he held discussions with Napoleon Bonaparte, however Napoleon wished to invade England directly. </a:t>
            </a:r>
          </a:p>
          <a:p>
            <a:r>
              <a:rPr lang="en-GB" sz="12000" dirty="0">
                <a:solidFill>
                  <a:schemeClr val="bg1"/>
                </a:solidFill>
              </a:rPr>
              <a:t>Emmett retuned to Ireland and began preparing for an uprising in Dublin. An explosion at an arms depot forced him to stage his rebellion prematurely on 23 July 1803. </a:t>
            </a:r>
          </a:p>
          <a:p>
            <a:r>
              <a:rPr lang="en-GB" sz="12000" dirty="0">
                <a:solidFill>
                  <a:schemeClr val="bg1"/>
                </a:solidFill>
              </a:rPr>
              <a:t>Emmett’s Rebellion amounted to little more than a street skirmish in Dublin and was easily defeated. Emmet was captured, convicted of treason and sentenced to death. (57) </a:t>
            </a:r>
          </a:p>
          <a:p>
            <a:endParaRPr lang="en-GB" dirty="0"/>
          </a:p>
        </p:txBody>
      </p:sp>
    </p:spTree>
    <p:extLst>
      <p:ext uri="{BB962C8B-B14F-4D97-AF65-F5344CB8AC3E}">
        <p14:creationId xmlns:p14="http://schemas.microsoft.com/office/powerpoint/2010/main" val="22232473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9481-0BD8-4638-B4CB-E4E2B3FF42F1}"/>
              </a:ext>
            </a:extLst>
          </p:cNvPr>
          <p:cNvSpPr>
            <a:spLocks noGrp="1"/>
          </p:cNvSpPr>
          <p:nvPr>
            <p:ph type="title"/>
          </p:nvPr>
        </p:nvSpPr>
        <p:spPr>
          <a:xfrm>
            <a:off x="5814391" y="172279"/>
            <a:ext cx="5539409" cy="6361044"/>
          </a:xfrm>
        </p:spPr>
        <p:txBody>
          <a:bodyPr/>
          <a:lstStyle/>
          <a:p>
            <a:r>
              <a:rPr lang="en-GB" dirty="0"/>
              <a:t>        </a:t>
            </a:r>
            <a:r>
              <a:rPr lang="en-GB" dirty="0">
                <a:solidFill>
                  <a:schemeClr val="bg1"/>
                </a:solidFill>
                <a:latin typeface="+mn-lt"/>
              </a:rPr>
              <a:t>Robert Emmet</a:t>
            </a:r>
            <a:br>
              <a:rPr lang="en-GB" dirty="0">
                <a:solidFill>
                  <a:schemeClr val="bg1"/>
                </a:solidFill>
                <a:latin typeface="+mn-lt"/>
              </a:rPr>
            </a:br>
            <a:r>
              <a:rPr lang="en-GB" dirty="0">
                <a:solidFill>
                  <a:schemeClr val="bg1"/>
                </a:solidFill>
                <a:latin typeface="+mn-lt"/>
              </a:rPr>
              <a:t>                   </a:t>
            </a:r>
            <a:r>
              <a:rPr lang="en-GB" sz="2800" dirty="0">
                <a:solidFill>
                  <a:schemeClr val="bg1"/>
                </a:solidFill>
                <a:latin typeface="+mn-lt"/>
              </a:rPr>
              <a:t>by </a:t>
            </a:r>
            <a:br>
              <a:rPr lang="en-GB" sz="2800" dirty="0">
                <a:solidFill>
                  <a:schemeClr val="bg1"/>
                </a:solidFill>
                <a:latin typeface="+mn-lt"/>
              </a:rPr>
            </a:br>
            <a:r>
              <a:rPr lang="en-GB" dirty="0">
                <a:solidFill>
                  <a:schemeClr val="bg1"/>
                </a:solidFill>
                <a:latin typeface="+mn-lt"/>
              </a:rPr>
              <a:t>             </a:t>
            </a:r>
            <a:r>
              <a:rPr lang="en-GB" sz="2800" dirty="0">
                <a:solidFill>
                  <a:schemeClr val="bg1"/>
                </a:solidFill>
                <a:latin typeface="+mn-lt"/>
              </a:rPr>
              <a:t>William Read </a:t>
            </a:r>
          </a:p>
        </p:txBody>
      </p:sp>
      <p:pic>
        <p:nvPicPr>
          <p:cNvPr id="5" name="Content Placeholder 4" descr="A black and white photo of a person&#10;&#10;Description generated with very high confidence">
            <a:extLst>
              <a:ext uri="{FF2B5EF4-FFF2-40B4-BE49-F238E27FC236}">
                <a16:creationId xmlns:a16="http://schemas.microsoft.com/office/drawing/2014/main" id="{11CA5E00-FAA6-45BD-BC27-C4C7822EF1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5539409" cy="6858000"/>
          </a:xfrm>
        </p:spPr>
      </p:pic>
      <p:sp>
        <p:nvSpPr>
          <p:cNvPr id="4" name="TextBox 3">
            <a:extLst>
              <a:ext uri="{FF2B5EF4-FFF2-40B4-BE49-F238E27FC236}">
                <a16:creationId xmlns:a16="http://schemas.microsoft.com/office/drawing/2014/main" id="{B49322C6-A730-4AF5-BE0E-BC2E800A3395}"/>
              </a:ext>
            </a:extLst>
          </p:cNvPr>
          <p:cNvSpPr txBox="1"/>
          <p:nvPr/>
        </p:nvSpPr>
        <p:spPr>
          <a:xfrm>
            <a:off x="6767781" y="6194769"/>
            <a:ext cx="4388101" cy="338554"/>
          </a:xfrm>
          <a:prstGeom prst="rect">
            <a:avLst/>
          </a:prstGeom>
          <a:noFill/>
        </p:spPr>
        <p:txBody>
          <a:bodyPr wrap="square" rtlCol="0">
            <a:spAutoFit/>
          </a:bodyPr>
          <a:lstStyle/>
          <a:p>
            <a:r>
              <a:rPr lang="en-GB" sz="1600" dirty="0">
                <a:solidFill>
                  <a:schemeClr val="bg1"/>
                </a:solidFill>
              </a:rPr>
              <a:t>Image courtesy of the National Library of Ireland </a:t>
            </a:r>
          </a:p>
        </p:txBody>
      </p:sp>
    </p:spTree>
    <p:extLst>
      <p:ext uri="{BB962C8B-B14F-4D97-AF65-F5344CB8AC3E}">
        <p14:creationId xmlns:p14="http://schemas.microsoft.com/office/powerpoint/2010/main" val="9005076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4E2DDD-6C77-404A-B500-02046B77C6C0}"/>
              </a:ext>
            </a:extLst>
          </p:cNvPr>
          <p:cNvSpPr>
            <a:spLocks noGrp="1"/>
          </p:cNvSpPr>
          <p:nvPr>
            <p:ph idx="1"/>
          </p:nvPr>
        </p:nvSpPr>
        <p:spPr>
          <a:xfrm>
            <a:off x="838200" y="1421653"/>
            <a:ext cx="10515600" cy="5656458"/>
          </a:xfrm>
        </p:spPr>
        <p:txBody>
          <a:bodyPr/>
          <a:lstStyle/>
          <a:p>
            <a:r>
              <a:rPr lang="en-GB" dirty="0">
                <a:solidFill>
                  <a:schemeClr val="bg1"/>
                </a:solidFill>
              </a:rPr>
              <a:t>The participants in the Young Irelander uprising in 1848, the 1916 Rising and the Irish War of Independence also drew inspiration from the ideals of the 1798 Rebellion. </a:t>
            </a:r>
          </a:p>
          <a:p>
            <a:r>
              <a:rPr lang="en-GB" dirty="0">
                <a:solidFill>
                  <a:schemeClr val="bg1"/>
                </a:solidFill>
              </a:rPr>
              <a:t>1916 Rising leader Patrick Pearse, credited the leaders of the 1798 Rebellion with providing Irish people with ‘a clear, precise and worthy concept of Nationality’. </a:t>
            </a:r>
            <a:r>
              <a:rPr lang="en-GB" sz="1400" dirty="0">
                <a:solidFill>
                  <a:schemeClr val="bg1"/>
                </a:solidFill>
              </a:rPr>
              <a:t>(58) </a:t>
            </a:r>
            <a:r>
              <a:rPr lang="en-GB" dirty="0">
                <a:solidFill>
                  <a:schemeClr val="bg1"/>
                </a:solidFill>
              </a:rPr>
              <a:t>Pearse’s words are testament to the impact of the 1798 Rebellion on later generations of revolutionaries. </a:t>
            </a:r>
          </a:p>
          <a:p>
            <a:endParaRPr lang="en-GB" dirty="0"/>
          </a:p>
        </p:txBody>
      </p:sp>
    </p:spTree>
    <p:extLst>
      <p:ext uri="{BB962C8B-B14F-4D97-AF65-F5344CB8AC3E}">
        <p14:creationId xmlns:p14="http://schemas.microsoft.com/office/powerpoint/2010/main" val="22922439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standing on top of a grass covered field&#10;&#10;Description generated with very high confidence">
            <a:extLst>
              <a:ext uri="{FF2B5EF4-FFF2-40B4-BE49-F238E27FC236}">
                <a16:creationId xmlns:a16="http://schemas.microsoft.com/office/drawing/2014/main" id="{FCBE9744-2C67-4E36-A816-623E687ACE9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6357"/>
          <a:stretch/>
        </p:blipFill>
        <p:spPr>
          <a:xfrm>
            <a:off x="20" y="1"/>
            <a:ext cx="12191980" cy="6857999"/>
          </a:xfrm>
          <a:prstGeom prst="rect">
            <a:avLst/>
          </a:prstGeom>
          <a:effectLst>
            <a:outerShdw blurRad="50800" dist="50800" dir="5400000" algn="ctr" rotWithShape="0">
              <a:srgbClr val="000000">
                <a:alpha val="88000"/>
              </a:srgbClr>
            </a:outerShdw>
          </a:effectLst>
        </p:spPr>
      </p:pic>
      <p:sp>
        <p:nvSpPr>
          <p:cNvPr id="2" name="AutoShape 2" descr="CB0Q5906.jpg">
            <a:extLst>
              <a:ext uri="{FF2B5EF4-FFF2-40B4-BE49-F238E27FC236}">
                <a16:creationId xmlns:a16="http://schemas.microsoft.com/office/drawing/2014/main" id="{8F26779F-1F48-46A4-9589-AB54657634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itle 3">
            <a:extLst>
              <a:ext uri="{FF2B5EF4-FFF2-40B4-BE49-F238E27FC236}">
                <a16:creationId xmlns:a16="http://schemas.microsoft.com/office/drawing/2014/main" id="{019638C3-9B68-4941-BE1E-6AD8D78D111E}"/>
              </a:ext>
            </a:extLst>
          </p:cNvPr>
          <p:cNvSpPr>
            <a:spLocks noGrp="1"/>
          </p:cNvSpPr>
          <p:nvPr>
            <p:ph type="ctrTitle"/>
          </p:nvPr>
        </p:nvSpPr>
        <p:spPr>
          <a:xfrm>
            <a:off x="1524000" y="1122362"/>
            <a:ext cx="9144000" cy="2900518"/>
          </a:xfrm>
        </p:spPr>
        <p:txBody>
          <a:bodyPr>
            <a:normAutofit fontScale="90000"/>
          </a:bodyPr>
          <a:lstStyle/>
          <a:p>
            <a:br>
              <a:rPr lang="en-GB" sz="2000" b="1" dirty="0">
                <a:solidFill>
                  <a:srgbClr val="FFFFFF"/>
                </a:solidFill>
              </a:rPr>
            </a:br>
            <a:br>
              <a:rPr lang="en-GB" sz="2000" b="1" dirty="0">
                <a:solidFill>
                  <a:srgbClr val="FFFFFF"/>
                </a:solidFill>
              </a:rPr>
            </a:br>
            <a:br>
              <a:rPr lang="en-GB" sz="2000" b="1" dirty="0">
                <a:solidFill>
                  <a:srgbClr val="FFFFFF"/>
                </a:solidFill>
              </a:rPr>
            </a:br>
            <a:br>
              <a:rPr lang="en-GB" sz="2000" b="1" dirty="0">
                <a:solidFill>
                  <a:srgbClr val="FFFFFF"/>
                </a:solidFill>
              </a:rPr>
            </a:br>
            <a:br>
              <a:rPr lang="en-GB" sz="2000" b="1" dirty="0">
                <a:solidFill>
                  <a:srgbClr val="FFFFFF"/>
                </a:solidFill>
              </a:rPr>
            </a:br>
            <a:br>
              <a:rPr lang="en-GB" b="1" dirty="0">
                <a:solidFill>
                  <a:srgbClr val="FFFFFF"/>
                </a:solidFill>
              </a:rPr>
            </a:br>
            <a:br>
              <a:rPr lang="en-GB" b="1" dirty="0">
                <a:solidFill>
                  <a:srgbClr val="FFFFFF"/>
                </a:solidFill>
                <a:latin typeface="+mn-lt"/>
              </a:rPr>
            </a:br>
            <a:r>
              <a:rPr lang="en-GB" b="1" dirty="0">
                <a:solidFill>
                  <a:srgbClr val="FFFFFF"/>
                </a:solidFill>
                <a:latin typeface="+mn-lt"/>
              </a:rPr>
              <a:t>1798 Ballads, Poems &amp; Weaponry  </a:t>
            </a:r>
            <a:br>
              <a:rPr lang="en-GB" sz="2000" dirty="0">
                <a:solidFill>
                  <a:srgbClr val="FFFFFF"/>
                </a:solidFill>
                <a:latin typeface="+mn-lt"/>
              </a:rPr>
            </a:br>
            <a:endParaRPr lang="en-GB" sz="2000" dirty="0">
              <a:solidFill>
                <a:srgbClr val="FFFFFF"/>
              </a:solidFill>
              <a:latin typeface="+mn-lt"/>
            </a:endParaRPr>
          </a:p>
        </p:txBody>
      </p:sp>
      <p:sp>
        <p:nvSpPr>
          <p:cNvPr id="7" name="TextBox 6">
            <a:extLst>
              <a:ext uri="{FF2B5EF4-FFF2-40B4-BE49-F238E27FC236}">
                <a16:creationId xmlns:a16="http://schemas.microsoft.com/office/drawing/2014/main" id="{1FF2A0BC-E002-4453-9752-EAD08650C464}"/>
              </a:ext>
            </a:extLst>
          </p:cNvPr>
          <p:cNvSpPr txBox="1"/>
          <p:nvPr/>
        </p:nvSpPr>
        <p:spPr>
          <a:xfrm>
            <a:off x="7580245" y="6488658"/>
            <a:ext cx="5141844" cy="369332"/>
          </a:xfrm>
          <a:prstGeom prst="rect">
            <a:avLst/>
          </a:prstGeom>
          <a:noFill/>
        </p:spPr>
        <p:txBody>
          <a:bodyPr wrap="square" rtlCol="0">
            <a:spAutoFit/>
          </a:bodyPr>
          <a:lstStyle/>
          <a:p>
            <a:r>
              <a:rPr lang="en-GB" dirty="0"/>
              <a:t>Image from Battle of Vinegar Hill Re-enactment</a:t>
            </a:r>
          </a:p>
        </p:txBody>
      </p:sp>
    </p:spTree>
    <p:extLst>
      <p:ext uri="{BB962C8B-B14F-4D97-AF65-F5344CB8AC3E}">
        <p14:creationId xmlns:p14="http://schemas.microsoft.com/office/powerpoint/2010/main" val="1609127004"/>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615BEE-00FA-43C2-8A91-153C2AECB106}"/>
              </a:ext>
            </a:extLst>
          </p:cNvPr>
          <p:cNvSpPr>
            <a:spLocks noGrp="1"/>
          </p:cNvSpPr>
          <p:nvPr>
            <p:ph type="title"/>
          </p:nvPr>
        </p:nvSpPr>
        <p:spPr/>
        <p:txBody>
          <a:bodyPr/>
          <a:lstStyle/>
          <a:p>
            <a:r>
              <a:rPr lang="en-GB" b="1" dirty="0">
                <a:latin typeface="+mn-lt"/>
              </a:rPr>
              <a:t>  </a:t>
            </a:r>
            <a:r>
              <a:rPr lang="en-GB" sz="2800" b="1" dirty="0">
                <a:solidFill>
                  <a:schemeClr val="bg1"/>
                </a:solidFill>
                <a:latin typeface="+mn-lt"/>
              </a:rPr>
              <a:t>Ballads &amp; Poems</a:t>
            </a:r>
          </a:p>
        </p:txBody>
      </p:sp>
      <p:sp>
        <p:nvSpPr>
          <p:cNvPr id="3" name="Content Placeholder 2">
            <a:extLst>
              <a:ext uri="{FF2B5EF4-FFF2-40B4-BE49-F238E27FC236}">
                <a16:creationId xmlns:a16="http://schemas.microsoft.com/office/drawing/2014/main" id="{D2BA727C-31A3-4964-B170-BF82206F1FE9}"/>
              </a:ext>
            </a:extLst>
          </p:cNvPr>
          <p:cNvSpPr>
            <a:spLocks noGrp="1"/>
          </p:cNvSpPr>
          <p:nvPr>
            <p:ph idx="1"/>
          </p:nvPr>
        </p:nvSpPr>
        <p:spPr/>
        <p:txBody>
          <a:bodyPr>
            <a:normAutofit/>
          </a:bodyPr>
          <a:lstStyle/>
          <a:p>
            <a:r>
              <a:rPr lang="en-GB" dirty="0">
                <a:solidFill>
                  <a:schemeClr val="bg1"/>
                </a:solidFill>
              </a:rPr>
              <a:t>The 1798 Rebellion inspired many ballads and poems. Among the most famous ballads are ‘At Boolavogue’ and ‘Kelly from </a:t>
            </a:r>
            <a:r>
              <a:rPr lang="en-GB" dirty="0" err="1">
                <a:solidFill>
                  <a:schemeClr val="bg1"/>
                </a:solidFill>
              </a:rPr>
              <a:t>Killanne</a:t>
            </a:r>
            <a:r>
              <a:rPr lang="en-GB" dirty="0">
                <a:solidFill>
                  <a:schemeClr val="bg1"/>
                </a:solidFill>
              </a:rPr>
              <a:t>’, both composed by P. J. McCall. Both ballads were composed in the late 1890’s to commemorate the one hundredth anniversary of the 1798 Rebellion. </a:t>
            </a:r>
            <a:r>
              <a:rPr lang="en-GB" sz="1400" dirty="0">
                <a:solidFill>
                  <a:schemeClr val="bg1"/>
                </a:solidFill>
              </a:rPr>
              <a:t>(59)</a:t>
            </a:r>
          </a:p>
          <a:p>
            <a:r>
              <a:rPr lang="en-GB" dirty="0">
                <a:solidFill>
                  <a:schemeClr val="bg1"/>
                </a:solidFill>
              </a:rPr>
              <a:t>The acclaimed poet Seamus Heaney composed ‘Requiem for the Croppies’, in honour of the Rebels. Heaney wrote ‘Requiem for the Croppies’ in 1966, the fiftieth anniversary of the 1916 Rising. </a:t>
            </a:r>
          </a:p>
        </p:txBody>
      </p:sp>
    </p:spTree>
    <p:extLst>
      <p:ext uri="{BB962C8B-B14F-4D97-AF65-F5344CB8AC3E}">
        <p14:creationId xmlns:p14="http://schemas.microsoft.com/office/powerpoint/2010/main" val="5390044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C22AA386-A148-47D1-8F68-7660A6A5A975}"/>
              </a:ext>
            </a:extLst>
          </p:cNvPr>
          <p:cNvGrpSpPr>
            <a:grpSpLocks noChangeAspect="1"/>
          </p:cNvGrpSpPr>
          <p:nvPr/>
        </p:nvGrpSpPr>
        <p:grpSpPr bwMode="auto">
          <a:xfrm>
            <a:off x="1327151" y="254000"/>
            <a:ext cx="8181976" cy="6048375"/>
            <a:chOff x="836" y="160"/>
            <a:chExt cx="5154" cy="3810"/>
          </a:xfrm>
        </p:grpSpPr>
        <p:sp>
          <p:nvSpPr>
            <p:cNvPr id="3" name="AutoShape 3">
              <a:extLst>
                <a:ext uri="{FF2B5EF4-FFF2-40B4-BE49-F238E27FC236}">
                  <a16:creationId xmlns:a16="http://schemas.microsoft.com/office/drawing/2014/main" id="{88A529E8-BE8C-4C42-9B02-0D2F65DB5D76}"/>
                </a:ext>
              </a:extLst>
            </p:cNvPr>
            <p:cNvSpPr>
              <a:spLocks noChangeAspect="1" noChangeArrowheads="1" noTextEdit="1"/>
            </p:cNvSpPr>
            <p:nvPr/>
          </p:nvSpPr>
          <p:spPr bwMode="auto">
            <a:xfrm>
              <a:off x="886" y="160"/>
              <a:ext cx="5104"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 name="Rectangle 5">
              <a:extLst>
                <a:ext uri="{FF2B5EF4-FFF2-40B4-BE49-F238E27FC236}">
                  <a16:creationId xmlns:a16="http://schemas.microsoft.com/office/drawing/2014/main" id="{1874E2E4-189E-43FC-A17D-2FB8764B3BD2}"/>
                </a:ext>
              </a:extLst>
            </p:cNvPr>
            <p:cNvSpPr>
              <a:spLocks noChangeArrowheads="1"/>
            </p:cNvSpPr>
            <p:nvPr/>
          </p:nvSpPr>
          <p:spPr bwMode="auto">
            <a:xfrm>
              <a:off x="886" y="163"/>
              <a:ext cx="132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Arial" panose="020B0604020202020204" pitchFamily="34" charset="0"/>
                </a:rPr>
                <a:t>Seamus Heaney -   </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6" name="Rectangle 6">
              <a:extLst>
                <a:ext uri="{FF2B5EF4-FFF2-40B4-BE49-F238E27FC236}">
                  <a16:creationId xmlns:a16="http://schemas.microsoft.com/office/drawing/2014/main" id="{6CCE7209-ABAB-448D-82AF-6EF9977E5E59}"/>
                </a:ext>
              </a:extLst>
            </p:cNvPr>
            <p:cNvSpPr>
              <a:spLocks noChangeArrowheads="1"/>
            </p:cNvSpPr>
            <p:nvPr/>
          </p:nvSpPr>
          <p:spPr bwMode="auto">
            <a:xfrm>
              <a:off x="836" y="163"/>
              <a:ext cx="125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Arial" panose="020B0604020202020204" pitchFamily="34" charset="0"/>
                </a:rPr>
                <a:t> </a:t>
              </a:r>
              <a:r>
                <a:rPr kumimoji="0" lang="en-US" altLang="en-US" sz="1800" b="1"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7">
              <a:extLst>
                <a:ext uri="{FF2B5EF4-FFF2-40B4-BE49-F238E27FC236}">
                  <a16:creationId xmlns:a16="http://schemas.microsoft.com/office/drawing/2014/main" id="{05474E1F-54EA-48E9-AC17-B7276B5558E9}"/>
                </a:ext>
              </a:extLst>
            </p:cNvPr>
            <p:cNvSpPr>
              <a:spLocks noChangeArrowheads="1"/>
            </p:cNvSpPr>
            <p:nvPr/>
          </p:nvSpPr>
          <p:spPr bwMode="auto">
            <a:xfrm>
              <a:off x="1940" y="223"/>
              <a:ext cx="106"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8">
              <a:extLst>
                <a:ext uri="{FF2B5EF4-FFF2-40B4-BE49-F238E27FC236}">
                  <a16:creationId xmlns:a16="http://schemas.microsoft.com/office/drawing/2014/main" id="{21867A9A-08BA-4624-8C96-3342CC03501C}"/>
                </a:ext>
              </a:extLst>
            </p:cNvPr>
            <p:cNvSpPr>
              <a:spLocks noChangeArrowheads="1"/>
            </p:cNvSpPr>
            <p:nvPr/>
          </p:nvSpPr>
          <p:spPr bwMode="auto">
            <a:xfrm>
              <a:off x="2046" y="163"/>
              <a:ext cx="183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Arial" panose="020B0604020202020204" pitchFamily="34" charset="0"/>
                </a:rPr>
                <a:t>  Requiem for the croppies</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9" name="Rectangle 9">
              <a:extLst>
                <a:ext uri="{FF2B5EF4-FFF2-40B4-BE49-F238E27FC236}">
                  <a16:creationId xmlns:a16="http://schemas.microsoft.com/office/drawing/2014/main" id="{E4A4309D-C27B-4AAA-9F70-BF679D0DDFB0}"/>
                </a:ext>
              </a:extLst>
            </p:cNvPr>
            <p:cNvSpPr>
              <a:spLocks noChangeArrowheads="1"/>
            </p:cNvSpPr>
            <p:nvPr/>
          </p:nvSpPr>
          <p:spPr bwMode="auto">
            <a:xfrm>
              <a:off x="3683" y="163"/>
              <a:ext cx="106"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0">
              <a:extLst>
                <a:ext uri="{FF2B5EF4-FFF2-40B4-BE49-F238E27FC236}">
                  <a16:creationId xmlns:a16="http://schemas.microsoft.com/office/drawing/2014/main" id="{EF7CB5D1-AB0B-41D3-ACEE-430577C3D70E}"/>
                </a:ext>
              </a:extLst>
            </p:cNvPr>
            <p:cNvSpPr>
              <a:spLocks noChangeArrowheads="1"/>
            </p:cNvSpPr>
            <p:nvPr/>
          </p:nvSpPr>
          <p:spPr bwMode="auto">
            <a:xfrm>
              <a:off x="886" y="426"/>
              <a:ext cx="99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The pockets of </a:t>
              </a:r>
            </a:p>
          </p:txBody>
        </p:sp>
        <p:sp>
          <p:nvSpPr>
            <p:cNvPr id="11" name="Rectangle 11">
              <a:extLst>
                <a:ext uri="{FF2B5EF4-FFF2-40B4-BE49-F238E27FC236}">
                  <a16:creationId xmlns:a16="http://schemas.microsoft.com/office/drawing/2014/main" id="{06C69B88-B9AE-402B-B7BB-18774FA4A35C}"/>
                </a:ext>
              </a:extLst>
            </p:cNvPr>
            <p:cNvSpPr>
              <a:spLocks noChangeArrowheads="1"/>
            </p:cNvSpPr>
            <p:nvPr/>
          </p:nvSpPr>
          <p:spPr bwMode="auto">
            <a:xfrm>
              <a:off x="1880" y="426"/>
              <a:ext cx="187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our greatcoats full of barley...</a:t>
              </a:r>
            </a:p>
          </p:txBody>
        </p:sp>
        <p:sp>
          <p:nvSpPr>
            <p:cNvPr id="12" name="Rectangle 12">
              <a:extLst>
                <a:ext uri="{FF2B5EF4-FFF2-40B4-BE49-F238E27FC236}">
                  <a16:creationId xmlns:a16="http://schemas.microsoft.com/office/drawing/2014/main" id="{8794C20B-FC9B-4986-9ADF-0BB7FA12A640}"/>
                </a:ext>
              </a:extLst>
            </p:cNvPr>
            <p:cNvSpPr>
              <a:spLocks noChangeArrowheads="1"/>
            </p:cNvSpPr>
            <p:nvPr/>
          </p:nvSpPr>
          <p:spPr bwMode="auto">
            <a:xfrm>
              <a:off x="3564" y="426"/>
              <a:ext cx="10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3">
              <a:extLst>
                <a:ext uri="{FF2B5EF4-FFF2-40B4-BE49-F238E27FC236}">
                  <a16:creationId xmlns:a16="http://schemas.microsoft.com/office/drawing/2014/main" id="{BAA8674A-5F15-4E3A-9926-997BA4875D95}"/>
                </a:ext>
              </a:extLst>
            </p:cNvPr>
            <p:cNvSpPr>
              <a:spLocks noChangeArrowheads="1"/>
            </p:cNvSpPr>
            <p:nvPr/>
          </p:nvSpPr>
          <p:spPr bwMode="auto">
            <a:xfrm>
              <a:off x="886" y="680"/>
              <a:ext cx="27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No kitchens on the run, no striking camp...</a:t>
              </a:r>
            </a:p>
          </p:txBody>
        </p:sp>
        <p:sp>
          <p:nvSpPr>
            <p:cNvPr id="14" name="Rectangle 14">
              <a:extLst>
                <a:ext uri="{FF2B5EF4-FFF2-40B4-BE49-F238E27FC236}">
                  <a16:creationId xmlns:a16="http://schemas.microsoft.com/office/drawing/2014/main" id="{4A10AE8C-1AD7-4C20-8E53-623F5BC1A3C5}"/>
                </a:ext>
              </a:extLst>
            </p:cNvPr>
            <p:cNvSpPr>
              <a:spLocks noChangeArrowheads="1"/>
            </p:cNvSpPr>
            <p:nvPr/>
          </p:nvSpPr>
          <p:spPr bwMode="auto">
            <a:xfrm>
              <a:off x="3420" y="680"/>
              <a:ext cx="10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5">
              <a:extLst>
                <a:ext uri="{FF2B5EF4-FFF2-40B4-BE49-F238E27FC236}">
                  <a16:creationId xmlns:a16="http://schemas.microsoft.com/office/drawing/2014/main" id="{B590A2C0-21ED-4062-92AD-7B782C9D7822}"/>
                </a:ext>
              </a:extLst>
            </p:cNvPr>
            <p:cNvSpPr>
              <a:spLocks noChangeArrowheads="1"/>
            </p:cNvSpPr>
            <p:nvPr/>
          </p:nvSpPr>
          <p:spPr bwMode="auto">
            <a:xfrm>
              <a:off x="886" y="974"/>
              <a:ext cx="313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We moved quick and sudden in our own country</a:t>
              </a:r>
              <a:r>
                <a:rPr lang="en-US" altLang="en-US" dirty="0">
                  <a:solidFill>
                    <a:schemeClr val="bg1"/>
                  </a:solidFill>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Rectangle 16">
              <a:extLst>
                <a:ext uri="{FF2B5EF4-FFF2-40B4-BE49-F238E27FC236}">
                  <a16:creationId xmlns:a16="http://schemas.microsoft.com/office/drawing/2014/main" id="{EACCC159-C971-43AF-80B2-5ACA478605D0}"/>
                </a:ext>
              </a:extLst>
            </p:cNvPr>
            <p:cNvSpPr>
              <a:spLocks noChangeArrowheads="1"/>
            </p:cNvSpPr>
            <p:nvPr/>
          </p:nvSpPr>
          <p:spPr bwMode="auto">
            <a:xfrm>
              <a:off x="3820" y="933"/>
              <a:ext cx="10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7">
              <a:extLst>
                <a:ext uri="{FF2B5EF4-FFF2-40B4-BE49-F238E27FC236}">
                  <a16:creationId xmlns:a16="http://schemas.microsoft.com/office/drawing/2014/main" id="{9AABA554-28A6-44F7-BF5C-9C71A77D2399}"/>
                </a:ext>
              </a:extLst>
            </p:cNvPr>
            <p:cNvSpPr>
              <a:spLocks noChangeArrowheads="1"/>
            </p:cNvSpPr>
            <p:nvPr/>
          </p:nvSpPr>
          <p:spPr bwMode="auto">
            <a:xfrm>
              <a:off x="869" y="1208"/>
              <a:ext cx="290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The priest lay behind ditches with the tramp.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8">
              <a:extLst>
                <a:ext uri="{FF2B5EF4-FFF2-40B4-BE49-F238E27FC236}">
                  <a16:creationId xmlns:a16="http://schemas.microsoft.com/office/drawing/2014/main" id="{ABC4AE00-F996-493B-9635-332C10FC426C}"/>
                </a:ext>
              </a:extLst>
            </p:cNvPr>
            <p:cNvSpPr>
              <a:spLocks noChangeArrowheads="1"/>
            </p:cNvSpPr>
            <p:nvPr/>
          </p:nvSpPr>
          <p:spPr bwMode="auto">
            <a:xfrm>
              <a:off x="3541" y="1187"/>
              <a:ext cx="10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9">
              <a:extLst>
                <a:ext uri="{FF2B5EF4-FFF2-40B4-BE49-F238E27FC236}">
                  <a16:creationId xmlns:a16="http://schemas.microsoft.com/office/drawing/2014/main" id="{1A2A7827-E4FB-4280-B1B3-F92A2C157727}"/>
                </a:ext>
              </a:extLst>
            </p:cNvPr>
            <p:cNvSpPr>
              <a:spLocks noChangeArrowheads="1"/>
            </p:cNvSpPr>
            <p:nvPr/>
          </p:nvSpPr>
          <p:spPr bwMode="auto">
            <a:xfrm>
              <a:off x="886" y="1441"/>
              <a:ext cx="263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A people hardly marching... on the hike...</a:t>
              </a:r>
            </a:p>
          </p:txBody>
        </p:sp>
        <p:sp>
          <p:nvSpPr>
            <p:cNvPr id="20" name="Rectangle 20">
              <a:extLst>
                <a:ext uri="{FF2B5EF4-FFF2-40B4-BE49-F238E27FC236}">
                  <a16:creationId xmlns:a16="http://schemas.microsoft.com/office/drawing/2014/main" id="{2C2B4919-14BB-41E2-A77B-43B5FEE50B9F}"/>
                </a:ext>
              </a:extLst>
            </p:cNvPr>
            <p:cNvSpPr>
              <a:spLocks noChangeArrowheads="1"/>
            </p:cNvSpPr>
            <p:nvPr/>
          </p:nvSpPr>
          <p:spPr bwMode="auto">
            <a:xfrm>
              <a:off x="3352" y="1441"/>
              <a:ext cx="10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Rectangle 21">
              <a:extLst>
                <a:ext uri="{FF2B5EF4-FFF2-40B4-BE49-F238E27FC236}">
                  <a16:creationId xmlns:a16="http://schemas.microsoft.com/office/drawing/2014/main" id="{36F2924D-F7B6-41A9-A3DB-31B6B55E601C}"/>
                </a:ext>
              </a:extLst>
            </p:cNvPr>
            <p:cNvSpPr>
              <a:spLocks noChangeArrowheads="1"/>
            </p:cNvSpPr>
            <p:nvPr/>
          </p:nvSpPr>
          <p:spPr bwMode="auto">
            <a:xfrm>
              <a:off x="886" y="1693"/>
              <a:ext cx="280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We found new tactics happening each day: </a:t>
              </a:r>
            </a:p>
          </p:txBody>
        </p:sp>
        <p:sp>
          <p:nvSpPr>
            <p:cNvPr id="22" name="Rectangle 22">
              <a:extLst>
                <a:ext uri="{FF2B5EF4-FFF2-40B4-BE49-F238E27FC236}">
                  <a16:creationId xmlns:a16="http://schemas.microsoft.com/office/drawing/2014/main" id="{4884568D-160F-4718-87A6-DBBCC1C8BE9F}"/>
                </a:ext>
              </a:extLst>
            </p:cNvPr>
            <p:cNvSpPr>
              <a:spLocks noChangeArrowheads="1"/>
            </p:cNvSpPr>
            <p:nvPr/>
          </p:nvSpPr>
          <p:spPr bwMode="auto">
            <a:xfrm>
              <a:off x="3510" y="1693"/>
              <a:ext cx="10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23">
              <a:extLst>
                <a:ext uri="{FF2B5EF4-FFF2-40B4-BE49-F238E27FC236}">
                  <a16:creationId xmlns:a16="http://schemas.microsoft.com/office/drawing/2014/main" id="{BD2551CA-2EA0-446E-B034-649835410697}"/>
                </a:ext>
              </a:extLst>
            </p:cNvPr>
            <p:cNvSpPr>
              <a:spLocks noChangeArrowheads="1"/>
            </p:cNvSpPr>
            <p:nvPr/>
          </p:nvSpPr>
          <p:spPr bwMode="auto">
            <a:xfrm>
              <a:off x="886" y="1947"/>
              <a:ext cx="290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We'd cut through reins and rider with the pike</a:t>
              </a:r>
            </a:p>
          </p:txBody>
        </p:sp>
        <p:sp>
          <p:nvSpPr>
            <p:cNvPr id="24" name="Rectangle 24">
              <a:extLst>
                <a:ext uri="{FF2B5EF4-FFF2-40B4-BE49-F238E27FC236}">
                  <a16:creationId xmlns:a16="http://schemas.microsoft.com/office/drawing/2014/main" id="{85D4DFA8-6BA8-4C24-AEEB-4CAE81370F96}"/>
                </a:ext>
              </a:extLst>
            </p:cNvPr>
            <p:cNvSpPr>
              <a:spLocks noChangeArrowheads="1"/>
            </p:cNvSpPr>
            <p:nvPr/>
          </p:nvSpPr>
          <p:spPr bwMode="auto">
            <a:xfrm>
              <a:off x="3603" y="1947"/>
              <a:ext cx="10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5">
              <a:extLst>
                <a:ext uri="{FF2B5EF4-FFF2-40B4-BE49-F238E27FC236}">
                  <a16:creationId xmlns:a16="http://schemas.microsoft.com/office/drawing/2014/main" id="{3335B89E-6B0E-4532-8050-B5495E55B8DC}"/>
                </a:ext>
              </a:extLst>
            </p:cNvPr>
            <p:cNvSpPr>
              <a:spLocks noChangeArrowheads="1"/>
            </p:cNvSpPr>
            <p:nvPr/>
          </p:nvSpPr>
          <p:spPr bwMode="auto">
            <a:xfrm>
              <a:off x="886" y="2201"/>
              <a:ext cx="218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And stampede cattle into infantry, </a:t>
              </a:r>
            </a:p>
          </p:txBody>
        </p:sp>
        <p:sp>
          <p:nvSpPr>
            <p:cNvPr id="26" name="Rectangle 26">
              <a:extLst>
                <a:ext uri="{FF2B5EF4-FFF2-40B4-BE49-F238E27FC236}">
                  <a16:creationId xmlns:a16="http://schemas.microsoft.com/office/drawing/2014/main" id="{15EAC5F5-941E-43BA-9942-85DD95A15E8F}"/>
                </a:ext>
              </a:extLst>
            </p:cNvPr>
            <p:cNvSpPr>
              <a:spLocks noChangeArrowheads="1"/>
            </p:cNvSpPr>
            <p:nvPr/>
          </p:nvSpPr>
          <p:spPr bwMode="auto">
            <a:xfrm>
              <a:off x="2937" y="2201"/>
              <a:ext cx="10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7">
              <a:extLst>
                <a:ext uri="{FF2B5EF4-FFF2-40B4-BE49-F238E27FC236}">
                  <a16:creationId xmlns:a16="http://schemas.microsoft.com/office/drawing/2014/main" id="{2D0CD36F-73CE-4186-A1E4-993BC0599D47}"/>
                </a:ext>
              </a:extLst>
            </p:cNvPr>
            <p:cNvSpPr>
              <a:spLocks noChangeArrowheads="1"/>
            </p:cNvSpPr>
            <p:nvPr/>
          </p:nvSpPr>
          <p:spPr bwMode="auto">
            <a:xfrm>
              <a:off x="886" y="2476"/>
              <a:ext cx="384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Then retreat through hedges where cavalry must be thrown.</a:t>
              </a:r>
            </a:p>
          </p:txBody>
        </p:sp>
        <p:sp>
          <p:nvSpPr>
            <p:cNvPr id="28" name="Rectangle 28">
              <a:extLst>
                <a:ext uri="{FF2B5EF4-FFF2-40B4-BE49-F238E27FC236}">
                  <a16:creationId xmlns:a16="http://schemas.microsoft.com/office/drawing/2014/main" id="{7D8A7320-A454-4898-B975-318C0CDD5565}"/>
                </a:ext>
              </a:extLst>
            </p:cNvPr>
            <p:cNvSpPr>
              <a:spLocks noChangeArrowheads="1"/>
            </p:cNvSpPr>
            <p:nvPr/>
          </p:nvSpPr>
          <p:spPr bwMode="auto">
            <a:xfrm>
              <a:off x="4482" y="2454"/>
              <a:ext cx="10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29">
              <a:extLst>
                <a:ext uri="{FF2B5EF4-FFF2-40B4-BE49-F238E27FC236}">
                  <a16:creationId xmlns:a16="http://schemas.microsoft.com/office/drawing/2014/main" id="{7055F364-3293-40CB-A67C-FB3232170023}"/>
                </a:ext>
              </a:extLst>
            </p:cNvPr>
            <p:cNvSpPr>
              <a:spLocks noChangeArrowheads="1"/>
            </p:cNvSpPr>
            <p:nvPr/>
          </p:nvSpPr>
          <p:spPr bwMode="auto">
            <a:xfrm>
              <a:off x="886" y="2708"/>
              <a:ext cx="278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Until... on Vinegar Hill... the final conclave.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 name="Rectangle 30">
              <a:extLst>
                <a:ext uri="{FF2B5EF4-FFF2-40B4-BE49-F238E27FC236}">
                  <a16:creationId xmlns:a16="http://schemas.microsoft.com/office/drawing/2014/main" id="{35B5951D-42DA-4B15-A6F5-556EA88369D4}"/>
                </a:ext>
              </a:extLst>
            </p:cNvPr>
            <p:cNvSpPr>
              <a:spLocks noChangeArrowheads="1"/>
            </p:cNvSpPr>
            <p:nvPr/>
          </p:nvSpPr>
          <p:spPr bwMode="auto">
            <a:xfrm>
              <a:off x="3427" y="2708"/>
              <a:ext cx="10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31">
              <a:extLst>
                <a:ext uri="{FF2B5EF4-FFF2-40B4-BE49-F238E27FC236}">
                  <a16:creationId xmlns:a16="http://schemas.microsoft.com/office/drawing/2014/main" id="{F2C3BEFB-EA75-4805-9C65-F475FDEAF956}"/>
                </a:ext>
              </a:extLst>
            </p:cNvPr>
            <p:cNvSpPr>
              <a:spLocks noChangeArrowheads="1"/>
            </p:cNvSpPr>
            <p:nvPr/>
          </p:nvSpPr>
          <p:spPr bwMode="auto">
            <a:xfrm>
              <a:off x="886" y="2960"/>
              <a:ext cx="342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Terraced thousands died, shaking scythes at cannon</a:t>
              </a: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2" name="Rectangle 32">
              <a:extLst>
                <a:ext uri="{FF2B5EF4-FFF2-40B4-BE49-F238E27FC236}">
                  <a16:creationId xmlns:a16="http://schemas.microsoft.com/office/drawing/2014/main" id="{B4FDBB2D-87A0-4D8E-ACE1-66902233373A}"/>
                </a:ext>
              </a:extLst>
            </p:cNvPr>
            <p:cNvSpPr>
              <a:spLocks noChangeArrowheads="1"/>
            </p:cNvSpPr>
            <p:nvPr/>
          </p:nvSpPr>
          <p:spPr bwMode="auto">
            <a:xfrm>
              <a:off x="4098" y="2960"/>
              <a:ext cx="10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33">
              <a:extLst>
                <a:ext uri="{FF2B5EF4-FFF2-40B4-BE49-F238E27FC236}">
                  <a16:creationId xmlns:a16="http://schemas.microsoft.com/office/drawing/2014/main" id="{17E2B885-EEEA-41B9-84E6-8EA24A1BBBF6}"/>
                </a:ext>
              </a:extLst>
            </p:cNvPr>
            <p:cNvSpPr>
              <a:spLocks noChangeArrowheads="1"/>
            </p:cNvSpPr>
            <p:nvPr/>
          </p:nvSpPr>
          <p:spPr bwMode="auto">
            <a:xfrm>
              <a:off x="886" y="3214"/>
              <a:ext cx="88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The hillside </a:t>
              </a:r>
              <a:r>
                <a:rPr kumimoji="0" lang="en-US" altLang="en-US" sz="1800" b="0" i="0" u="none" strike="noStrike" cap="none" normalizeH="0" baseline="0" dirty="0" err="1">
                  <a:ln>
                    <a:noFill/>
                  </a:ln>
                  <a:solidFill>
                    <a:schemeClr val="bg1"/>
                  </a:solidFill>
                  <a:effectLst/>
                  <a:latin typeface="Arial" panose="020B0604020202020204" pitchFamily="34" charset="0"/>
                </a:rPr>
                <a:t>bl</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34" name="Rectangle 34">
              <a:extLst>
                <a:ext uri="{FF2B5EF4-FFF2-40B4-BE49-F238E27FC236}">
                  <a16:creationId xmlns:a16="http://schemas.microsoft.com/office/drawing/2014/main" id="{4D6B9164-8EF9-4257-9C4C-1BB286541DBE}"/>
                </a:ext>
              </a:extLst>
            </p:cNvPr>
            <p:cNvSpPr>
              <a:spLocks noChangeArrowheads="1"/>
            </p:cNvSpPr>
            <p:nvPr/>
          </p:nvSpPr>
          <p:spPr bwMode="auto">
            <a:xfrm>
              <a:off x="1770" y="3212"/>
              <a:ext cx="225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chemeClr val="bg1"/>
                  </a:solidFill>
                  <a:effectLst/>
                  <a:latin typeface="Arial" panose="020B0604020202020204" pitchFamily="34" charset="0"/>
                </a:rPr>
                <a:t>ushed</a:t>
              </a:r>
              <a:r>
                <a:rPr kumimoji="0" lang="en-US" altLang="en-US" sz="1800" b="0" i="0" u="none" strike="noStrike" cap="none" normalizeH="0" baseline="0" dirty="0">
                  <a:ln>
                    <a:noFill/>
                  </a:ln>
                  <a:solidFill>
                    <a:schemeClr val="bg1"/>
                  </a:solidFill>
                  <a:effectLst/>
                  <a:latin typeface="Arial" panose="020B0604020202020204" pitchFamily="34" charset="0"/>
                </a:rPr>
                <a:t>, soaked in our broken wave.</a:t>
              </a:r>
            </a:p>
          </p:txBody>
        </p:sp>
        <p:sp>
          <p:nvSpPr>
            <p:cNvPr id="35" name="Rectangle 35">
              <a:extLst>
                <a:ext uri="{FF2B5EF4-FFF2-40B4-BE49-F238E27FC236}">
                  <a16:creationId xmlns:a16="http://schemas.microsoft.com/office/drawing/2014/main" id="{1AD04905-CCC0-4618-82B8-C2A528D7DAA3}"/>
                </a:ext>
              </a:extLst>
            </p:cNvPr>
            <p:cNvSpPr>
              <a:spLocks noChangeArrowheads="1"/>
            </p:cNvSpPr>
            <p:nvPr/>
          </p:nvSpPr>
          <p:spPr bwMode="auto">
            <a:xfrm>
              <a:off x="3820" y="3214"/>
              <a:ext cx="10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36">
              <a:extLst>
                <a:ext uri="{FF2B5EF4-FFF2-40B4-BE49-F238E27FC236}">
                  <a16:creationId xmlns:a16="http://schemas.microsoft.com/office/drawing/2014/main" id="{6768CC05-2E1E-4604-89B3-429080F812AE}"/>
                </a:ext>
              </a:extLst>
            </p:cNvPr>
            <p:cNvSpPr>
              <a:spLocks noChangeArrowheads="1"/>
            </p:cNvSpPr>
            <p:nvPr/>
          </p:nvSpPr>
          <p:spPr bwMode="auto">
            <a:xfrm>
              <a:off x="886" y="3468"/>
              <a:ext cx="25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They buried us without shroud or coffin</a:t>
              </a:r>
            </a:p>
          </p:txBody>
        </p:sp>
        <p:sp>
          <p:nvSpPr>
            <p:cNvPr id="37" name="Rectangle 37">
              <a:extLst>
                <a:ext uri="{FF2B5EF4-FFF2-40B4-BE49-F238E27FC236}">
                  <a16:creationId xmlns:a16="http://schemas.microsoft.com/office/drawing/2014/main" id="{A3C3034C-B1A2-461F-990A-EB3DF235E7AC}"/>
                </a:ext>
              </a:extLst>
            </p:cNvPr>
            <p:cNvSpPr>
              <a:spLocks noChangeArrowheads="1"/>
            </p:cNvSpPr>
            <p:nvPr/>
          </p:nvSpPr>
          <p:spPr bwMode="auto">
            <a:xfrm>
              <a:off x="3223" y="3468"/>
              <a:ext cx="10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38">
              <a:extLst>
                <a:ext uri="{FF2B5EF4-FFF2-40B4-BE49-F238E27FC236}">
                  <a16:creationId xmlns:a16="http://schemas.microsoft.com/office/drawing/2014/main" id="{F555CC08-1636-4EF9-8FC8-92744BAB12DA}"/>
                </a:ext>
              </a:extLst>
            </p:cNvPr>
            <p:cNvSpPr>
              <a:spLocks noChangeArrowheads="1"/>
            </p:cNvSpPr>
            <p:nvPr/>
          </p:nvSpPr>
          <p:spPr bwMode="auto">
            <a:xfrm>
              <a:off x="886" y="3721"/>
              <a:ext cx="335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And in August... the barley grew up out of our grave</a:t>
              </a: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39">
              <a:extLst>
                <a:ext uri="{FF2B5EF4-FFF2-40B4-BE49-F238E27FC236}">
                  <a16:creationId xmlns:a16="http://schemas.microsoft.com/office/drawing/2014/main" id="{EA012553-A7C7-403B-BDBA-A026A5B726D1}"/>
                </a:ext>
              </a:extLst>
            </p:cNvPr>
            <p:cNvSpPr>
              <a:spLocks noChangeArrowheads="1"/>
            </p:cNvSpPr>
            <p:nvPr/>
          </p:nvSpPr>
          <p:spPr bwMode="auto">
            <a:xfrm>
              <a:off x="4024" y="3721"/>
              <a:ext cx="10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412234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B4C6-6EC8-44E6-9CBF-067703221ADC}"/>
              </a:ext>
            </a:extLst>
          </p:cNvPr>
          <p:cNvSpPr>
            <a:spLocks noGrp="1"/>
          </p:cNvSpPr>
          <p:nvPr>
            <p:ph type="title"/>
          </p:nvPr>
        </p:nvSpPr>
        <p:spPr/>
        <p:txBody>
          <a:bodyPr>
            <a:normAutofit fontScale="90000"/>
          </a:bodyPr>
          <a:lstStyle/>
          <a:p>
            <a:br>
              <a:rPr lang="en-GB" b="1" dirty="0"/>
            </a:br>
            <a:br>
              <a:rPr lang="en-GB" sz="3100" b="1" dirty="0">
                <a:solidFill>
                  <a:schemeClr val="bg1"/>
                </a:solidFill>
                <a:latin typeface="+mn-lt"/>
              </a:rPr>
            </a:br>
            <a:r>
              <a:rPr lang="en-GB" sz="3100" b="1" dirty="0">
                <a:solidFill>
                  <a:schemeClr val="bg1"/>
                </a:solidFill>
                <a:latin typeface="+mn-lt"/>
              </a:rPr>
              <a:t> What inspired countries to Rebel?</a:t>
            </a:r>
            <a:br>
              <a:rPr lang="en-GB" dirty="0"/>
            </a:br>
            <a:endParaRPr lang="en-GB" dirty="0"/>
          </a:p>
        </p:txBody>
      </p:sp>
      <p:sp>
        <p:nvSpPr>
          <p:cNvPr id="3" name="Content Placeholder 2">
            <a:extLst>
              <a:ext uri="{FF2B5EF4-FFF2-40B4-BE49-F238E27FC236}">
                <a16:creationId xmlns:a16="http://schemas.microsoft.com/office/drawing/2014/main" id="{F46B3BB1-7096-46D8-A33A-3718F18DDEE3}"/>
              </a:ext>
            </a:extLst>
          </p:cNvPr>
          <p:cNvSpPr>
            <a:spLocks noGrp="1"/>
          </p:cNvSpPr>
          <p:nvPr>
            <p:ph idx="1"/>
          </p:nvPr>
        </p:nvSpPr>
        <p:spPr>
          <a:xfrm>
            <a:off x="838200" y="1690688"/>
            <a:ext cx="10515600" cy="4639773"/>
          </a:xfrm>
        </p:spPr>
        <p:txBody>
          <a:bodyPr>
            <a:normAutofit/>
          </a:bodyPr>
          <a:lstStyle/>
          <a:p>
            <a:r>
              <a:rPr lang="en-GB" dirty="0">
                <a:solidFill>
                  <a:schemeClr val="bg1"/>
                </a:solidFill>
              </a:rPr>
              <a:t>One of the main reasons that led countries to rebellion was the division of wealth between the upper and lower classes. </a:t>
            </a:r>
          </a:p>
          <a:p>
            <a:r>
              <a:rPr lang="en-GB" dirty="0">
                <a:solidFill>
                  <a:schemeClr val="bg1"/>
                </a:solidFill>
              </a:rPr>
              <a:t>The upper classes of society monopolised economic wealth and political power. The lower classes of society were forced to live in extreme poverty and had little influence over the laws which governed them. </a:t>
            </a:r>
          </a:p>
          <a:p>
            <a:r>
              <a:rPr lang="en-GB" dirty="0">
                <a:solidFill>
                  <a:schemeClr val="bg1"/>
                </a:solidFill>
              </a:rPr>
              <a:t>The ideals of Liberty, Equality and Fraternity, introduced by enlightenment philosophers had a profound impact on the lower and middle classes, as it led them to question the way in which they were treated by the ruling classes. </a:t>
            </a:r>
            <a:r>
              <a:rPr lang="en-GB" sz="1400" dirty="0">
                <a:solidFill>
                  <a:schemeClr val="bg1"/>
                </a:solidFill>
              </a:rPr>
              <a:t>(1) </a:t>
            </a:r>
          </a:p>
          <a:p>
            <a:endParaRPr lang="en-GB" dirty="0"/>
          </a:p>
        </p:txBody>
      </p:sp>
    </p:spTree>
    <p:extLst>
      <p:ext uri="{BB962C8B-B14F-4D97-AF65-F5344CB8AC3E}">
        <p14:creationId xmlns:p14="http://schemas.microsoft.com/office/powerpoint/2010/main" val="11586000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C32B183-47EB-44E5-B624-1AE7B6385049}"/>
              </a:ext>
            </a:extLst>
          </p:cNvPr>
          <p:cNvSpPr>
            <a:spLocks noGrp="1"/>
          </p:cNvSpPr>
          <p:nvPr>
            <p:ph sz="half" idx="1"/>
          </p:nvPr>
        </p:nvSpPr>
        <p:spPr>
          <a:xfrm>
            <a:off x="838200" y="295422"/>
            <a:ext cx="5181600" cy="5881541"/>
          </a:xfrm>
        </p:spPr>
        <p:txBody>
          <a:bodyPr>
            <a:normAutofit fontScale="62500" lnSpcReduction="20000"/>
          </a:bodyPr>
          <a:lstStyle/>
          <a:p>
            <a:pPr marL="0" indent="0">
              <a:buNone/>
            </a:pPr>
            <a:r>
              <a:rPr lang="en-GB" sz="3200" b="1" dirty="0">
                <a:solidFill>
                  <a:schemeClr val="bg1"/>
                </a:solidFill>
              </a:rPr>
              <a:t>‘At Boolavogue’ – P.J. McCall </a:t>
            </a:r>
            <a:endParaRPr lang="en-GB" sz="3200" dirty="0">
              <a:solidFill>
                <a:schemeClr val="bg1"/>
              </a:solidFill>
            </a:endParaRPr>
          </a:p>
          <a:p>
            <a:pPr marL="0" indent="0">
              <a:buNone/>
            </a:pPr>
            <a:r>
              <a:rPr lang="en-GB" dirty="0">
                <a:solidFill>
                  <a:schemeClr val="bg1"/>
                </a:solidFill>
              </a:rPr>
              <a:t>At Boolavogue as the sun was setting</a:t>
            </a:r>
          </a:p>
          <a:p>
            <a:pPr marL="0" indent="0">
              <a:buNone/>
            </a:pPr>
            <a:r>
              <a:rPr lang="en-GB" dirty="0">
                <a:solidFill>
                  <a:schemeClr val="bg1"/>
                </a:solidFill>
              </a:rPr>
              <a:t>O’er the bright May meadows of </a:t>
            </a:r>
            <a:r>
              <a:rPr lang="en-GB" dirty="0" err="1">
                <a:solidFill>
                  <a:schemeClr val="bg1"/>
                </a:solidFill>
              </a:rPr>
              <a:t>Shelmalier</a:t>
            </a:r>
            <a:r>
              <a:rPr lang="en-GB" dirty="0">
                <a:solidFill>
                  <a:schemeClr val="bg1"/>
                </a:solidFill>
              </a:rPr>
              <a:t>,</a:t>
            </a:r>
          </a:p>
          <a:p>
            <a:pPr marL="0" indent="0">
              <a:buNone/>
            </a:pPr>
            <a:r>
              <a:rPr lang="en-GB" dirty="0">
                <a:solidFill>
                  <a:schemeClr val="bg1"/>
                </a:solidFill>
              </a:rPr>
              <a:t>A rebel hand set the heather blazing</a:t>
            </a:r>
          </a:p>
          <a:p>
            <a:pPr marL="0" indent="0">
              <a:buNone/>
            </a:pPr>
            <a:r>
              <a:rPr lang="en-GB" dirty="0">
                <a:solidFill>
                  <a:schemeClr val="bg1"/>
                </a:solidFill>
              </a:rPr>
              <a:t>And brought the neighbours from far and near.</a:t>
            </a:r>
          </a:p>
          <a:p>
            <a:pPr marL="0" indent="0">
              <a:buNone/>
            </a:pPr>
            <a:r>
              <a:rPr lang="en-GB" dirty="0">
                <a:solidFill>
                  <a:schemeClr val="bg1"/>
                </a:solidFill>
              </a:rPr>
              <a:t>Then Father Murphy, from old </a:t>
            </a:r>
            <a:r>
              <a:rPr lang="en-GB" dirty="0" err="1">
                <a:solidFill>
                  <a:schemeClr val="bg1"/>
                </a:solidFill>
              </a:rPr>
              <a:t>Kilcormack</a:t>
            </a:r>
            <a:r>
              <a:rPr lang="en-GB" dirty="0">
                <a:solidFill>
                  <a:schemeClr val="bg1"/>
                </a:solidFill>
              </a:rPr>
              <a:t>,</a:t>
            </a:r>
          </a:p>
          <a:p>
            <a:pPr marL="0" indent="0">
              <a:buNone/>
            </a:pPr>
            <a:r>
              <a:rPr lang="en-GB" dirty="0">
                <a:solidFill>
                  <a:schemeClr val="bg1"/>
                </a:solidFill>
              </a:rPr>
              <a:t>Spurred up the rocks with a warning cry,</a:t>
            </a:r>
          </a:p>
          <a:p>
            <a:pPr marL="0" indent="0">
              <a:buNone/>
            </a:pPr>
            <a:r>
              <a:rPr lang="en-GB" dirty="0">
                <a:solidFill>
                  <a:schemeClr val="bg1"/>
                </a:solidFill>
              </a:rPr>
              <a:t>“Arm, Arm!” he cried, “for I’ve come to lead you,</a:t>
            </a:r>
          </a:p>
          <a:p>
            <a:pPr marL="0" indent="0">
              <a:buNone/>
            </a:pPr>
            <a:r>
              <a:rPr lang="en-GB" dirty="0">
                <a:solidFill>
                  <a:schemeClr val="bg1"/>
                </a:solidFill>
              </a:rPr>
              <a:t>For Ireland’s freedom we’ll fight or die.”</a:t>
            </a:r>
          </a:p>
          <a:p>
            <a:pPr marL="0" indent="0">
              <a:buNone/>
            </a:pPr>
            <a:r>
              <a:rPr lang="en-GB" dirty="0">
                <a:solidFill>
                  <a:schemeClr val="bg1"/>
                </a:solidFill>
              </a:rPr>
              <a:t>He led us on ’against the coming soldiers,</a:t>
            </a:r>
          </a:p>
          <a:p>
            <a:pPr marL="0" indent="0">
              <a:buNone/>
            </a:pPr>
            <a:r>
              <a:rPr lang="en-GB" dirty="0">
                <a:solidFill>
                  <a:schemeClr val="bg1"/>
                </a:solidFill>
              </a:rPr>
              <a:t>And the cowardly Yeomen we put to flight;</a:t>
            </a:r>
          </a:p>
          <a:p>
            <a:pPr marL="0" indent="0">
              <a:buNone/>
            </a:pPr>
            <a:r>
              <a:rPr lang="en-GB" dirty="0" err="1">
                <a:solidFill>
                  <a:schemeClr val="bg1"/>
                </a:solidFill>
              </a:rPr>
              <a:t>’Twas</a:t>
            </a:r>
            <a:r>
              <a:rPr lang="en-GB" dirty="0">
                <a:solidFill>
                  <a:schemeClr val="bg1"/>
                </a:solidFill>
              </a:rPr>
              <a:t> at the Harrow the boys of Wexford</a:t>
            </a:r>
          </a:p>
          <a:p>
            <a:pPr marL="0" indent="0">
              <a:buNone/>
            </a:pPr>
            <a:r>
              <a:rPr lang="en-GB" dirty="0">
                <a:solidFill>
                  <a:schemeClr val="bg1"/>
                </a:solidFill>
              </a:rPr>
              <a:t>Showed </a:t>
            </a:r>
            <a:r>
              <a:rPr lang="en-GB" dirty="0" err="1">
                <a:solidFill>
                  <a:schemeClr val="bg1"/>
                </a:solidFill>
              </a:rPr>
              <a:t>Bookey’s</a:t>
            </a:r>
            <a:r>
              <a:rPr lang="en-GB" dirty="0">
                <a:solidFill>
                  <a:schemeClr val="bg1"/>
                </a:solidFill>
              </a:rPr>
              <a:t> regiment how men could fight.</a:t>
            </a:r>
          </a:p>
          <a:p>
            <a:pPr marL="0" indent="0">
              <a:buNone/>
            </a:pPr>
            <a:r>
              <a:rPr lang="en-GB" dirty="0">
                <a:solidFill>
                  <a:schemeClr val="bg1"/>
                </a:solidFill>
              </a:rPr>
              <a:t>Look out for hirelings, King George of England,</a:t>
            </a:r>
          </a:p>
          <a:p>
            <a:pPr marL="0" indent="0">
              <a:buNone/>
            </a:pPr>
            <a:r>
              <a:rPr lang="en-GB" dirty="0">
                <a:solidFill>
                  <a:schemeClr val="bg1"/>
                </a:solidFill>
              </a:rPr>
              <a:t>Search every kingdom where breathes a slave.</a:t>
            </a:r>
          </a:p>
          <a:p>
            <a:pPr marL="0" indent="0">
              <a:buNone/>
            </a:pPr>
            <a:r>
              <a:rPr lang="en-GB" dirty="0">
                <a:solidFill>
                  <a:schemeClr val="bg1"/>
                </a:solidFill>
              </a:rPr>
              <a:t>For Father Murphy from the County Wexford</a:t>
            </a:r>
          </a:p>
          <a:p>
            <a:pPr marL="0" indent="0">
              <a:buNone/>
            </a:pPr>
            <a:r>
              <a:rPr lang="en-GB" dirty="0">
                <a:solidFill>
                  <a:schemeClr val="bg1"/>
                </a:solidFill>
              </a:rPr>
              <a:t>Sweeps o’er the land like a mighty wave.</a:t>
            </a:r>
          </a:p>
          <a:p>
            <a:endParaRPr lang="en-GB" dirty="0"/>
          </a:p>
        </p:txBody>
      </p:sp>
      <p:sp>
        <p:nvSpPr>
          <p:cNvPr id="7" name="Content Placeholder 6">
            <a:extLst>
              <a:ext uri="{FF2B5EF4-FFF2-40B4-BE49-F238E27FC236}">
                <a16:creationId xmlns:a16="http://schemas.microsoft.com/office/drawing/2014/main" id="{103154BC-B7C5-4C27-9C83-837169EFB41B}"/>
              </a:ext>
            </a:extLst>
          </p:cNvPr>
          <p:cNvSpPr>
            <a:spLocks noGrp="1"/>
          </p:cNvSpPr>
          <p:nvPr>
            <p:ph sz="half" idx="2"/>
          </p:nvPr>
        </p:nvSpPr>
        <p:spPr>
          <a:xfrm>
            <a:off x="6172200" y="295422"/>
            <a:ext cx="5181600" cy="5881541"/>
          </a:xfrm>
        </p:spPr>
        <p:txBody>
          <a:bodyPr>
            <a:normAutofit fontScale="62500" lnSpcReduction="20000"/>
          </a:bodyPr>
          <a:lstStyle/>
          <a:p>
            <a:pPr marL="0" indent="0">
              <a:buNone/>
            </a:pPr>
            <a:endParaRPr lang="en-GB" dirty="0">
              <a:solidFill>
                <a:schemeClr val="bg1"/>
              </a:solidFill>
            </a:endParaRPr>
          </a:p>
          <a:p>
            <a:pPr marL="0" indent="0">
              <a:buNone/>
            </a:pPr>
            <a:r>
              <a:rPr lang="en-GB" dirty="0">
                <a:solidFill>
                  <a:schemeClr val="bg1"/>
                </a:solidFill>
              </a:rPr>
              <a:t>We took Camolin and Enniscorthy,</a:t>
            </a:r>
          </a:p>
          <a:p>
            <a:pPr marL="0" indent="0">
              <a:buNone/>
            </a:pPr>
            <a:r>
              <a:rPr lang="en-GB" dirty="0">
                <a:solidFill>
                  <a:schemeClr val="bg1"/>
                </a:solidFill>
              </a:rPr>
              <a:t>And Wexford storming drove out our foes;</a:t>
            </a:r>
          </a:p>
          <a:p>
            <a:pPr marL="0" indent="0">
              <a:buNone/>
            </a:pPr>
            <a:r>
              <a:rPr lang="en-GB" dirty="0" err="1">
                <a:solidFill>
                  <a:schemeClr val="bg1"/>
                </a:solidFill>
              </a:rPr>
              <a:t>‘Twas</a:t>
            </a:r>
            <a:r>
              <a:rPr lang="en-GB" dirty="0">
                <a:solidFill>
                  <a:schemeClr val="bg1"/>
                </a:solidFill>
              </a:rPr>
              <a:t> at </a:t>
            </a:r>
            <a:r>
              <a:rPr lang="en-GB" dirty="0" err="1">
                <a:solidFill>
                  <a:schemeClr val="bg1"/>
                </a:solidFill>
              </a:rPr>
              <a:t>Sliabh</a:t>
            </a:r>
            <a:r>
              <a:rPr lang="en-GB" dirty="0">
                <a:solidFill>
                  <a:schemeClr val="bg1"/>
                </a:solidFill>
              </a:rPr>
              <a:t> </a:t>
            </a:r>
            <a:r>
              <a:rPr lang="en-GB" dirty="0" err="1">
                <a:solidFill>
                  <a:schemeClr val="bg1"/>
                </a:solidFill>
              </a:rPr>
              <a:t>Coillte</a:t>
            </a:r>
            <a:r>
              <a:rPr lang="en-GB" dirty="0">
                <a:solidFill>
                  <a:schemeClr val="bg1"/>
                </a:solidFill>
              </a:rPr>
              <a:t> our pikes were</a:t>
            </a:r>
          </a:p>
          <a:p>
            <a:pPr marL="0" indent="0">
              <a:buNone/>
            </a:pPr>
            <a:r>
              <a:rPr lang="en-GB" dirty="0">
                <a:solidFill>
                  <a:schemeClr val="bg1"/>
                </a:solidFill>
              </a:rPr>
              <a:t>reeking with crimson stream of the beaten Yeos.</a:t>
            </a:r>
          </a:p>
          <a:p>
            <a:pPr marL="0" indent="0">
              <a:buNone/>
            </a:pPr>
            <a:r>
              <a:rPr lang="en-GB" dirty="0">
                <a:solidFill>
                  <a:schemeClr val="bg1"/>
                </a:solidFill>
              </a:rPr>
              <a:t>At Tubberneering and Ballyellis</a:t>
            </a:r>
          </a:p>
          <a:p>
            <a:pPr marL="0" indent="0">
              <a:buNone/>
            </a:pPr>
            <a:r>
              <a:rPr lang="en-GB" dirty="0">
                <a:solidFill>
                  <a:schemeClr val="bg1"/>
                </a:solidFill>
              </a:rPr>
              <a:t>Full many a Hessian lay in his gore,</a:t>
            </a:r>
          </a:p>
          <a:p>
            <a:pPr marL="0" indent="0">
              <a:buNone/>
            </a:pPr>
            <a:r>
              <a:rPr lang="en-GB" dirty="0">
                <a:solidFill>
                  <a:schemeClr val="bg1"/>
                </a:solidFill>
              </a:rPr>
              <a:t>Ah, Father Murphy, had aid come over</a:t>
            </a:r>
          </a:p>
          <a:p>
            <a:pPr marL="0" indent="0">
              <a:buNone/>
            </a:pPr>
            <a:r>
              <a:rPr lang="en-GB" dirty="0">
                <a:solidFill>
                  <a:schemeClr val="bg1"/>
                </a:solidFill>
              </a:rPr>
              <a:t>The green flag floated from shore to shore!</a:t>
            </a:r>
          </a:p>
          <a:p>
            <a:pPr marL="0" indent="0">
              <a:buNone/>
            </a:pPr>
            <a:r>
              <a:rPr lang="en-GB" dirty="0">
                <a:solidFill>
                  <a:schemeClr val="bg1"/>
                </a:solidFill>
              </a:rPr>
              <a:t>At Vinegar Hill, o’er the pleasant Slaney,</a:t>
            </a:r>
          </a:p>
          <a:p>
            <a:pPr marL="0" indent="0">
              <a:buNone/>
            </a:pPr>
            <a:r>
              <a:rPr lang="en-GB" dirty="0">
                <a:solidFill>
                  <a:schemeClr val="bg1"/>
                </a:solidFill>
              </a:rPr>
              <a:t>Our heroes vainly stood back to back,</a:t>
            </a:r>
          </a:p>
          <a:p>
            <a:pPr marL="0" indent="0">
              <a:buNone/>
            </a:pPr>
            <a:r>
              <a:rPr lang="en-GB" dirty="0">
                <a:solidFill>
                  <a:schemeClr val="bg1"/>
                </a:solidFill>
              </a:rPr>
              <a:t>And the Yeos at Tullow took Father Murphy</a:t>
            </a:r>
          </a:p>
          <a:p>
            <a:pPr marL="0" indent="0">
              <a:buNone/>
            </a:pPr>
            <a:r>
              <a:rPr lang="en-GB" dirty="0">
                <a:solidFill>
                  <a:schemeClr val="bg1"/>
                </a:solidFill>
              </a:rPr>
              <a:t>And burned his body upon the rack.</a:t>
            </a:r>
          </a:p>
          <a:p>
            <a:pPr marL="0" indent="0">
              <a:buNone/>
            </a:pPr>
            <a:r>
              <a:rPr lang="en-GB" dirty="0">
                <a:solidFill>
                  <a:schemeClr val="bg1"/>
                </a:solidFill>
              </a:rPr>
              <a:t>God grant you glory, brave Father Murphy,</a:t>
            </a:r>
          </a:p>
          <a:p>
            <a:pPr marL="0" indent="0">
              <a:buNone/>
            </a:pPr>
            <a:r>
              <a:rPr lang="en-GB" dirty="0">
                <a:solidFill>
                  <a:schemeClr val="bg1"/>
                </a:solidFill>
              </a:rPr>
              <a:t>And open heaven to all your men;</a:t>
            </a:r>
          </a:p>
          <a:p>
            <a:pPr marL="0" indent="0">
              <a:buNone/>
            </a:pPr>
            <a:r>
              <a:rPr lang="en-GB" dirty="0">
                <a:solidFill>
                  <a:schemeClr val="bg1"/>
                </a:solidFill>
              </a:rPr>
              <a:t>The cause that called you may call to-morrow</a:t>
            </a:r>
          </a:p>
          <a:p>
            <a:pPr marL="0" indent="0">
              <a:buNone/>
            </a:pPr>
            <a:r>
              <a:rPr lang="en-GB" dirty="0">
                <a:solidFill>
                  <a:schemeClr val="bg1"/>
                </a:solidFill>
              </a:rPr>
              <a:t>In another fight for the Green again.</a:t>
            </a:r>
          </a:p>
          <a:p>
            <a:pPr marL="0" indent="0">
              <a:buNone/>
            </a:pPr>
            <a:endParaRPr lang="en-GB" dirty="0"/>
          </a:p>
        </p:txBody>
      </p:sp>
    </p:spTree>
    <p:extLst>
      <p:ext uri="{BB962C8B-B14F-4D97-AF65-F5344CB8AC3E}">
        <p14:creationId xmlns:p14="http://schemas.microsoft.com/office/powerpoint/2010/main" val="25380118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A4691A-A260-488C-A311-9B5EA2DA1880}"/>
              </a:ext>
            </a:extLst>
          </p:cNvPr>
          <p:cNvSpPr>
            <a:spLocks noGrp="1"/>
          </p:cNvSpPr>
          <p:nvPr>
            <p:ph sz="half" idx="1"/>
          </p:nvPr>
        </p:nvSpPr>
        <p:spPr>
          <a:xfrm>
            <a:off x="838200" y="159026"/>
            <a:ext cx="5181600" cy="6440557"/>
          </a:xfrm>
        </p:spPr>
        <p:txBody>
          <a:bodyPr>
            <a:normAutofit fontScale="47500" lnSpcReduction="20000"/>
          </a:bodyPr>
          <a:lstStyle/>
          <a:p>
            <a:pPr marL="0" indent="0">
              <a:buNone/>
            </a:pPr>
            <a:r>
              <a:rPr lang="en-GB" sz="4200" dirty="0">
                <a:solidFill>
                  <a:schemeClr val="bg1"/>
                </a:solidFill>
              </a:rPr>
              <a:t>‘</a:t>
            </a:r>
            <a:r>
              <a:rPr lang="en-GB" sz="4200" b="1" dirty="0">
                <a:solidFill>
                  <a:schemeClr val="bg1"/>
                </a:solidFill>
              </a:rPr>
              <a:t>Kelly the boy from </a:t>
            </a:r>
            <a:r>
              <a:rPr lang="en-GB" sz="4200" b="1" dirty="0" err="1">
                <a:solidFill>
                  <a:schemeClr val="bg1"/>
                </a:solidFill>
              </a:rPr>
              <a:t>Killane</a:t>
            </a:r>
            <a:r>
              <a:rPr lang="en-GB" sz="4200" b="1" dirty="0">
                <a:solidFill>
                  <a:schemeClr val="bg1"/>
                </a:solidFill>
              </a:rPr>
              <a:t>’</a:t>
            </a:r>
          </a:p>
          <a:p>
            <a:pPr marL="0" indent="0">
              <a:buNone/>
            </a:pPr>
            <a:endParaRPr lang="en-GB" sz="3300" b="1" dirty="0">
              <a:solidFill>
                <a:schemeClr val="bg1"/>
              </a:solidFill>
            </a:endParaRPr>
          </a:p>
          <a:p>
            <a:pPr marL="0" indent="0">
              <a:buNone/>
            </a:pPr>
            <a:r>
              <a:rPr lang="en-GB" sz="3800" dirty="0">
                <a:solidFill>
                  <a:schemeClr val="bg1"/>
                </a:solidFill>
              </a:rPr>
              <a:t>What’s the news, what’s the news oh my bold </a:t>
            </a:r>
            <a:r>
              <a:rPr lang="en-GB" sz="3800" dirty="0" err="1">
                <a:solidFill>
                  <a:schemeClr val="bg1"/>
                </a:solidFill>
              </a:rPr>
              <a:t>Shelmalier</a:t>
            </a:r>
            <a:endParaRPr lang="en-GB" sz="3800" dirty="0">
              <a:solidFill>
                <a:schemeClr val="bg1"/>
              </a:solidFill>
            </a:endParaRPr>
          </a:p>
          <a:p>
            <a:pPr marL="0" indent="0">
              <a:buNone/>
            </a:pPr>
            <a:r>
              <a:rPr lang="en-GB" sz="3800" dirty="0">
                <a:solidFill>
                  <a:schemeClr val="bg1"/>
                </a:solidFill>
              </a:rPr>
              <a:t>With your long barrelled guns from the sea</a:t>
            </a:r>
          </a:p>
          <a:p>
            <a:pPr marL="0" indent="0">
              <a:buNone/>
            </a:pPr>
            <a:r>
              <a:rPr lang="en-GB" sz="3800" dirty="0">
                <a:solidFill>
                  <a:schemeClr val="bg1"/>
                </a:solidFill>
              </a:rPr>
              <a:t>Say what wind from the south brings a messenger here</a:t>
            </a:r>
          </a:p>
          <a:p>
            <a:pPr marL="0" indent="0">
              <a:buNone/>
            </a:pPr>
            <a:r>
              <a:rPr lang="en-GB" sz="3800" dirty="0">
                <a:solidFill>
                  <a:schemeClr val="bg1"/>
                </a:solidFill>
              </a:rPr>
              <a:t>With the hymn of the dawn for the free</a:t>
            </a:r>
          </a:p>
          <a:p>
            <a:pPr marL="0" indent="0">
              <a:buNone/>
            </a:pPr>
            <a:r>
              <a:rPr lang="en-GB" sz="3800" dirty="0">
                <a:solidFill>
                  <a:schemeClr val="bg1"/>
                </a:solidFill>
              </a:rPr>
              <a:t>Goodly news, goodly news do I bring youth of Forth</a:t>
            </a:r>
          </a:p>
          <a:p>
            <a:pPr marL="0" indent="0">
              <a:buNone/>
            </a:pPr>
            <a:r>
              <a:rPr lang="en-GB" sz="3800" dirty="0">
                <a:solidFill>
                  <a:schemeClr val="bg1"/>
                </a:solidFill>
              </a:rPr>
              <a:t>Goodly news shall you hear Bargy man</a:t>
            </a:r>
          </a:p>
          <a:p>
            <a:pPr marL="0" indent="0">
              <a:buNone/>
            </a:pPr>
            <a:r>
              <a:rPr lang="en-GB" sz="3800" dirty="0">
                <a:solidFill>
                  <a:schemeClr val="bg1"/>
                </a:solidFill>
              </a:rPr>
              <a:t>For the boys march at dawn from the south to the north</a:t>
            </a:r>
          </a:p>
          <a:p>
            <a:pPr marL="0" indent="0">
              <a:buNone/>
            </a:pPr>
            <a:r>
              <a:rPr lang="en-GB" sz="3800" dirty="0">
                <a:solidFill>
                  <a:schemeClr val="bg1"/>
                </a:solidFill>
              </a:rPr>
              <a:t>Led by Kelly the boy from </a:t>
            </a:r>
            <a:r>
              <a:rPr lang="en-GB" sz="3800" dirty="0" err="1">
                <a:solidFill>
                  <a:schemeClr val="bg1"/>
                </a:solidFill>
              </a:rPr>
              <a:t>Killane</a:t>
            </a:r>
            <a:endParaRPr lang="en-GB" sz="3800" dirty="0">
              <a:solidFill>
                <a:schemeClr val="bg1"/>
              </a:solidFill>
            </a:endParaRPr>
          </a:p>
          <a:p>
            <a:pPr marL="0" indent="0">
              <a:buNone/>
            </a:pPr>
            <a:r>
              <a:rPr lang="en-GB" sz="3800" dirty="0">
                <a:solidFill>
                  <a:schemeClr val="bg1"/>
                </a:solidFill>
              </a:rPr>
              <a:t>Tell me who is that giant with the gold curling hair</a:t>
            </a:r>
          </a:p>
          <a:p>
            <a:pPr marL="0" indent="0">
              <a:buNone/>
            </a:pPr>
            <a:r>
              <a:rPr lang="en-GB" sz="3800" dirty="0">
                <a:solidFill>
                  <a:schemeClr val="bg1"/>
                </a:solidFill>
              </a:rPr>
              <a:t>He who rides at the head of your band</a:t>
            </a:r>
          </a:p>
          <a:p>
            <a:pPr marL="0" indent="0">
              <a:buNone/>
            </a:pPr>
            <a:r>
              <a:rPr lang="en-GB" sz="3800" dirty="0">
                <a:solidFill>
                  <a:schemeClr val="bg1"/>
                </a:solidFill>
              </a:rPr>
              <a:t>Seven feet is his height with some inches to spare</a:t>
            </a:r>
          </a:p>
          <a:p>
            <a:pPr marL="0" indent="0">
              <a:buNone/>
            </a:pPr>
            <a:r>
              <a:rPr lang="en-GB" sz="3800" dirty="0">
                <a:solidFill>
                  <a:schemeClr val="bg1"/>
                </a:solidFill>
              </a:rPr>
              <a:t>And he looks like a king in command</a:t>
            </a:r>
          </a:p>
          <a:p>
            <a:pPr marL="0" indent="0">
              <a:buNone/>
            </a:pPr>
            <a:r>
              <a:rPr lang="en-GB" sz="3800" dirty="0">
                <a:solidFill>
                  <a:schemeClr val="bg1"/>
                </a:solidFill>
              </a:rPr>
              <a:t>Ah my boys that’s the pride of the bold </a:t>
            </a:r>
            <a:r>
              <a:rPr lang="en-GB" sz="3800" dirty="0" err="1">
                <a:solidFill>
                  <a:schemeClr val="bg1"/>
                </a:solidFill>
              </a:rPr>
              <a:t>Shelmaliers</a:t>
            </a:r>
            <a:endParaRPr lang="en-GB" sz="3800" dirty="0">
              <a:solidFill>
                <a:schemeClr val="bg1"/>
              </a:solidFill>
            </a:endParaRPr>
          </a:p>
          <a:p>
            <a:pPr marL="0" indent="0">
              <a:buNone/>
            </a:pPr>
            <a:r>
              <a:rPr lang="en-GB" sz="3800" dirty="0">
                <a:solidFill>
                  <a:schemeClr val="bg1"/>
                </a:solidFill>
              </a:rPr>
              <a:t>‘</a:t>
            </a:r>
            <a:r>
              <a:rPr lang="en-GB" sz="3800" dirty="0" err="1">
                <a:solidFill>
                  <a:schemeClr val="bg1"/>
                </a:solidFill>
              </a:rPr>
              <a:t>Mongst</a:t>
            </a:r>
            <a:r>
              <a:rPr lang="en-GB" sz="3800" dirty="0">
                <a:solidFill>
                  <a:schemeClr val="bg1"/>
                </a:solidFill>
              </a:rPr>
              <a:t> greatest of hero’s a man</a:t>
            </a:r>
          </a:p>
          <a:p>
            <a:pPr marL="0" indent="0">
              <a:buNone/>
            </a:pPr>
            <a:r>
              <a:rPr lang="en-GB" sz="3800" dirty="0">
                <a:solidFill>
                  <a:schemeClr val="bg1"/>
                </a:solidFill>
              </a:rPr>
              <a:t>Fling your beavers aloft and give three ringing cheers.</a:t>
            </a:r>
          </a:p>
          <a:p>
            <a:pPr marL="0" indent="0">
              <a:buNone/>
            </a:pPr>
            <a:r>
              <a:rPr lang="en-GB" sz="3800" dirty="0">
                <a:solidFill>
                  <a:schemeClr val="bg1"/>
                </a:solidFill>
              </a:rPr>
              <a:t>For John Kelly the boy from </a:t>
            </a:r>
            <a:r>
              <a:rPr lang="en-GB" sz="3800" dirty="0" err="1">
                <a:solidFill>
                  <a:schemeClr val="bg1"/>
                </a:solidFill>
              </a:rPr>
              <a:t>Killane</a:t>
            </a:r>
            <a:r>
              <a:rPr lang="en-GB" sz="3800" dirty="0">
                <a:solidFill>
                  <a:schemeClr val="bg1"/>
                </a:solidFill>
              </a:rPr>
              <a:t> </a:t>
            </a:r>
          </a:p>
          <a:p>
            <a:endParaRPr lang="en-GB" dirty="0"/>
          </a:p>
        </p:txBody>
      </p:sp>
      <p:sp>
        <p:nvSpPr>
          <p:cNvPr id="4" name="Content Placeholder 3">
            <a:extLst>
              <a:ext uri="{FF2B5EF4-FFF2-40B4-BE49-F238E27FC236}">
                <a16:creationId xmlns:a16="http://schemas.microsoft.com/office/drawing/2014/main" id="{95BF45A0-4C8C-4325-B220-82B154A557ED}"/>
              </a:ext>
            </a:extLst>
          </p:cNvPr>
          <p:cNvSpPr>
            <a:spLocks noGrp="1"/>
          </p:cNvSpPr>
          <p:nvPr>
            <p:ph sz="half" idx="2"/>
          </p:nvPr>
        </p:nvSpPr>
        <p:spPr>
          <a:xfrm>
            <a:off x="6172202" y="159026"/>
            <a:ext cx="5181600" cy="5811203"/>
          </a:xfrm>
        </p:spPr>
        <p:txBody>
          <a:bodyPr>
            <a:normAutofit fontScale="47500" lnSpcReduction="20000"/>
          </a:bodyPr>
          <a:lstStyle/>
          <a:p>
            <a:pPr marL="0" indent="0">
              <a:buNone/>
            </a:pPr>
            <a:endParaRPr lang="en-GB" sz="3800" dirty="0"/>
          </a:p>
          <a:p>
            <a:pPr marL="0" indent="0">
              <a:buNone/>
            </a:pPr>
            <a:endParaRPr lang="en-GB" sz="3800" dirty="0"/>
          </a:p>
          <a:p>
            <a:pPr marL="0" indent="0">
              <a:buNone/>
            </a:pPr>
            <a:r>
              <a:rPr lang="en-GB" sz="3800" dirty="0" err="1">
                <a:solidFill>
                  <a:schemeClr val="bg1"/>
                </a:solidFill>
              </a:rPr>
              <a:t>Enniscorthys</a:t>
            </a:r>
            <a:r>
              <a:rPr lang="en-GB" sz="3800" dirty="0">
                <a:solidFill>
                  <a:schemeClr val="bg1"/>
                </a:solidFill>
              </a:rPr>
              <a:t> in flames and old Wexford is won</a:t>
            </a:r>
          </a:p>
          <a:p>
            <a:pPr marL="0" indent="0">
              <a:buNone/>
            </a:pPr>
            <a:r>
              <a:rPr lang="en-GB" sz="3800" dirty="0">
                <a:solidFill>
                  <a:schemeClr val="bg1"/>
                </a:solidFill>
              </a:rPr>
              <a:t>And tomorrow the Barrow we will cross</a:t>
            </a:r>
          </a:p>
          <a:p>
            <a:pPr marL="0" indent="0">
              <a:buNone/>
            </a:pPr>
            <a:r>
              <a:rPr lang="en-GB" sz="3800" dirty="0">
                <a:solidFill>
                  <a:schemeClr val="bg1"/>
                </a:solidFill>
              </a:rPr>
              <a:t>On a hill o’er the town we have planted a gun</a:t>
            </a:r>
          </a:p>
          <a:p>
            <a:pPr marL="0" indent="0">
              <a:buNone/>
            </a:pPr>
            <a:r>
              <a:rPr lang="en-GB" sz="3800" dirty="0">
                <a:solidFill>
                  <a:schemeClr val="bg1"/>
                </a:solidFill>
              </a:rPr>
              <a:t>That will batter the gateway to Ross</a:t>
            </a:r>
          </a:p>
          <a:p>
            <a:pPr marL="0" indent="0">
              <a:buNone/>
            </a:pPr>
            <a:r>
              <a:rPr lang="en-GB" sz="3800" dirty="0">
                <a:solidFill>
                  <a:schemeClr val="bg1"/>
                </a:solidFill>
              </a:rPr>
              <a:t>All the Forth men and Bargy men will march o’er the heath</a:t>
            </a:r>
          </a:p>
          <a:p>
            <a:pPr marL="0" indent="0">
              <a:buNone/>
            </a:pPr>
            <a:r>
              <a:rPr lang="en-GB" sz="3800" dirty="0">
                <a:solidFill>
                  <a:schemeClr val="bg1"/>
                </a:solidFill>
              </a:rPr>
              <a:t>With brave Harvey to lead in the van</a:t>
            </a:r>
          </a:p>
          <a:p>
            <a:pPr marL="0" indent="0">
              <a:buNone/>
            </a:pPr>
            <a:r>
              <a:rPr lang="en-GB" sz="3800" dirty="0">
                <a:solidFill>
                  <a:schemeClr val="bg1"/>
                </a:solidFill>
              </a:rPr>
              <a:t>But the foremost of all in that grim gap of death</a:t>
            </a:r>
          </a:p>
          <a:p>
            <a:pPr marL="0" indent="0">
              <a:buNone/>
            </a:pPr>
            <a:r>
              <a:rPr lang="en-GB" sz="3800" dirty="0">
                <a:solidFill>
                  <a:schemeClr val="bg1"/>
                </a:solidFill>
              </a:rPr>
              <a:t>Will be Kelly the boy from </a:t>
            </a:r>
            <a:r>
              <a:rPr lang="en-GB" sz="3800" dirty="0" err="1">
                <a:solidFill>
                  <a:schemeClr val="bg1"/>
                </a:solidFill>
              </a:rPr>
              <a:t>Killane</a:t>
            </a:r>
            <a:endParaRPr lang="en-GB" sz="3800" dirty="0">
              <a:solidFill>
                <a:schemeClr val="bg1"/>
              </a:solidFill>
            </a:endParaRPr>
          </a:p>
          <a:p>
            <a:pPr marL="0" indent="0">
              <a:buNone/>
            </a:pPr>
            <a:r>
              <a:rPr lang="en-GB" sz="3800" dirty="0">
                <a:solidFill>
                  <a:schemeClr val="bg1"/>
                </a:solidFill>
              </a:rPr>
              <a:t>But the gold sun of freedom grew darkened at Ross</a:t>
            </a:r>
          </a:p>
          <a:p>
            <a:pPr marL="0" indent="0">
              <a:buNone/>
            </a:pPr>
            <a:r>
              <a:rPr lang="en-GB" sz="3800" dirty="0">
                <a:solidFill>
                  <a:schemeClr val="bg1"/>
                </a:solidFill>
              </a:rPr>
              <a:t>And it set by the Slaney’s red waves</a:t>
            </a:r>
          </a:p>
          <a:p>
            <a:pPr marL="0" indent="0">
              <a:buNone/>
            </a:pPr>
            <a:r>
              <a:rPr lang="en-GB" sz="3800" dirty="0">
                <a:solidFill>
                  <a:schemeClr val="bg1"/>
                </a:solidFill>
              </a:rPr>
              <a:t>And poor Wexford stripped naked, hung high on a cross</a:t>
            </a:r>
          </a:p>
          <a:p>
            <a:pPr marL="0" indent="0">
              <a:buNone/>
            </a:pPr>
            <a:r>
              <a:rPr lang="en-GB" sz="3800" dirty="0">
                <a:solidFill>
                  <a:schemeClr val="bg1"/>
                </a:solidFill>
              </a:rPr>
              <a:t>For the cause of long down trodden man</a:t>
            </a:r>
          </a:p>
          <a:p>
            <a:pPr marL="0" indent="0">
              <a:buNone/>
            </a:pPr>
            <a:r>
              <a:rPr lang="en-GB" sz="3800" dirty="0">
                <a:solidFill>
                  <a:schemeClr val="bg1"/>
                </a:solidFill>
              </a:rPr>
              <a:t>Glory-o to Mount Leinster’s own darling and pride</a:t>
            </a:r>
          </a:p>
          <a:p>
            <a:pPr marL="0" indent="0">
              <a:buNone/>
            </a:pPr>
            <a:r>
              <a:rPr lang="en-GB" sz="3800" dirty="0">
                <a:solidFill>
                  <a:schemeClr val="bg1"/>
                </a:solidFill>
              </a:rPr>
              <a:t>Dauntless Kelly the boy from </a:t>
            </a:r>
            <a:r>
              <a:rPr lang="en-GB" sz="3800" dirty="0" err="1">
                <a:solidFill>
                  <a:schemeClr val="bg1"/>
                </a:solidFill>
              </a:rPr>
              <a:t>Killane</a:t>
            </a:r>
            <a:r>
              <a:rPr lang="en-GB" sz="3800" dirty="0">
                <a:solidFill>
                  <a:schemeClr val="bg1"/>
                </a:solidFill>
              </a:rPr>
              <a:t>.</a:t>
            </a:r>
          </a:p>
          <a:p>
            <a:pPr marL="0" indent="0">
              <a:buNone/>
            </a:pPr>
            <a:endParaRPr lang="en-GB" dirty="0"/>
          </a:p>
        </p:txBody>
      </p:sp>
    </p:spTree>
    <p:extLst>
      <p:ext uri="{BB962C8B-B14F-4D97-AF65-F5344CB8AC3E}">
        <p14:creationId xmlns:p14="http://schemas.microsoft.com/office/powerpoint/2010/main" val="27187083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C47088-CE72-44CA-B87B-CC8F1BD32734}"/>
              </a:ext>
            </a:extLst>
          </p:cNvPr>
          <p:cNvSpPr>
            <a:spLocks noGrp="1"/>
          </p:cNvSpPr>
          <p:nvPr>
            <p:ph type="title"/>
          </p:nvPr>
        </p:nvSpPr>
        <p:spPr>
          <a:xfrm>
            <a:off x="838200" y="365125"/>
            <a:ext cx="10515600" cy="986597"/>
          </a:xfrm>
        </p:spPr>
        <p:txBody>
          <a:bodyPr/>
          <a:lstStyle/>
          <a:p>
            <a:r>
              <a:rPr lang="en-GB" dirty="0">
                <a:solidFill>
                  <a:schemeClr val="bg1"/>
                </a:solidFill>
              </a:rPr>
              <a:t>                              </a:t>
            </a:r>
            <a:r>
              <a:rPr lang="en-GB" sz="3600" b="1" dirty="0">
                <a:solidFill>
                  <a:schemeClr val="bg1"/>
                </a:solidFill>
                <a:latin typeface="+mn-lt"/>
              </a:rPr>
              <a:t>Weaponry</a:t>
            </a:r>
            <a:r>
              <a:rPr lang="en-GB" b="1" dirty="0">
                <a:solidFill>
                  <a:schemeClr val="bg1"/>
                </a:solidFill>
              </a:rPr>
              <a:t> </a:t>
            </a:r>
          </a:p>
        </p:txBody>
      </p:sp>
      <p:sp>
        <p:nvSpPr>
          <p:cNvPr id="6" name="Content Placeholder 5">
            <a:extLst>
              <a:ext uri="{FF2B5EF4-FFF2-40B4-BE49-F238E27FC236}">
                <a16:creationId xmlns:a16="http://schemas.microsoft.com/office/drawing/2014/main" id="{AED11143-DEFB-4008-BECD-A9A9EDE6B5BD}"/>
              </a:ext>
            </a:extLst>
          </p:cNvPr>
          <p:cNvSpPr>
            <a:spLocks noGrp="1"/>
          </p:cNvSpPr>
          <p:nvPr>
            <p:ph idx="1"/>
          </p:nvPr>
        </p:nvSpPr>
        <p:spPr>
          <a:xfrm>
            <a:off x="838200" y="1252026"/>
            <a:ext cx="10515600" cy="5605974"/>
          </a:xfrm>
        </p:spPr>
        <p:txBody>
          <a:bodyPr>
            <a:normAutofit/>
          </a:bodyPr>
          <a:lstStyle/>
          <a:p>
            <a:pPr marL="0" indent="0">
              <a:buNone/>
            </a:pPr>
            <a:r>
              <a:rPr lang="en-GB" sz="3000" b="1" u="sng" dirty="0">
                <a:solidFill>
                  <a:schemeClr val="bg1"/>
                </a:solidFill>
              </a:rPr>
              <a:t>The Crown Forces  </a:t>
            </a:r>
            <a:endParaRPr lang="en-GB" sz="3000" dirty="0">
              <a:solidFill>
                <a:schemeClr val="bg1"/>
              </a:solidFill>
            </a:endParaRPr>
          </a:p>
          <a:p>
            <a:pPr marL="0" indent="0">
              <a:buNone/>
            </a:pPr>
            <a:r>
              <a:rPr lang="en-GB" b="1" dirty="0">
                <a:solidFill>
                  <a:schemeClr val="bg1"/>
                </a:solidFill>
              </a:rPr>
              <a:t>Flintlock Musket</a:t>
            </a:r>
            <a:r>
              <a:rPr lang="en-GB" dirty="0">
                <a:solidFill>
                  <a:schemeClr val="bg1"/>
                </a:solidFill>
              </a:rPr>
              <a:t>:</a:t>
            </a:r>
          </a:p>
          <a:p>
            <a:pPr marL="0" indent="0">
              <a:buNone/>
            </a:pPr>
            <a:r>
              <a:rPr lang="en-GB" dirty="0">
                <a:solidFill>
                  <a:schemeClr val="bg1"/>
                </a:solidFill>
              </a:rPr>
              <a:t>The Flintlock Musket was the primary standard infantry weapon of rank and file soldiers. Commonly known at the time as the 'Brown Bess,' this weapon fired a one-ounce musket ball up to 200 metres. Soldiers were trained to the standard of loading each shot and firing 3 musket balls every 60 seconds. Bayonets were often fixed to muskets for hand-to-hand combat.</a:t>
            </a:r>
          </a:p>
          <a:p>
            <a:pPr marL="0" indent="0">
              <a:buNone/>
            </a:pPr>
            <a:r>
              <a:rPr lang="en-GB" b="1" dirty="0">
                <a:solidFill>
                  <a:schemeClr val="bg1"/>
                </a:solidFill>
              </a:rPr>
              <a:t>Cannon Balls:</a:t>
            </a:r>
            <a:endParaRPr lang="en-GB" dirty="0">
              <a:solidFill>
                <a:schemeClr val="bg1"/>
              </a:solidFill>
            </a:endParaRPr>
          </a:p>
          <a:p>
            <a:pPr marL="0" indent="0">
              <a:buNone/>
            </a:pPr>
            <a:r>
              <a:rPr lang="en-GB" dirty="0">
                <a:solidFill>
                  <a:schemeClr val="bg1"/>
                </a:solidFill>
              </a:rPr>
              <a:t>The most common cannon ball propelled by the British during the Rebellion was the 6-Pounder. They also had 2-Pounders and 4-Pounders in use during the Rebellion. </a:t>
            </a:r>
          </a:p>
          <a:p>
            <a:pPr marL="0" indent="0">
              <a:buNone/>
            </a:pPr>
            <a:endParaRPr lang="en-GB" sz="3300" dirty="0"/>
          </a:p>
          <a:p>
            <a:pPr marL="0" indent="0">
              <a:buNone/>
            </a:pPr>
            <a:endParaRPr lang="en-GB" sz="3300" dirty="0"/>
          </a:p>
          <a:p>
            <a:endParaRPr lang="en-GB" dirty="0"/>
          </a:p>
        </p:txBody>
      </p:sp>
    </p:spTree>
    <p:extLst>
      <p:ext uri="{BB962C8B-B14F-4D97-AF65-F5344CB8AC3E}">
        <p14:creationId xmlns:p14="http://schemas.microsoft.com/office/powerpoint/2010/main" val="24258654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F7B12C-CE7B-4559-AF8B-2DAAFF274C5D}"/>
              </a:ext>
            </a:extLst>
          </p:cNvPr>
          <p:cNvSpPr>
            <a:spLocks noGrp="1"/>
          </p:cNvSpPr>
          <p:nvPr>
            <p:ph idx="1"/>
          </p:nvPr>
        </p:nvSpPr>
        <p:spPr>
          <a:xfrm>
            <a:off x="838200" y="295422"/>
            <a:ext cx="10515600" cy="6231987"/>
          </a:xfrm>
        </p:spPr>
        <p:txBody>
          <a:bodyPr>
            <a:normAutofit/>
          </a:bodyPr>
          <a:lstStyle/>
          <a:p>
            <a:pPr marL="0" indent="0">
              <a:buNone/>
            </a:pPr>
            <a:endParaRPr lang="en-GB" b="1" u="sng" dirty="0">
              <a:solidFill>
                <a:schemeClr val="bg1"/>
              </a:solidFill>
            </a:endParaRPr>
          </a:p>
          <a:p>
            <a:pPr marL="0" indent="0">
              <a:buNone/>
            </a:pPr>
            <a:r>
              <a:rPr lang="en-GB" b="1" u="sng" dirty="0">
                <a:solidFill>
                  <a:schemeClr val="bg1"/>
                </a:solidFill>
              </a:rPr>
              <a:t>Society of United Irishmen  </a:t>
            </a:r>
            <a:endParaRPr lang="en-GB" b="1" dirty="0">
              <a:solidFill>
                <a:schemeClr val="bg1"/>
              </a:solidFill>
            </a:endParaRPr>
          </a:p>
          <a:p>
            <a:pPr marL="0" indent="0">
              <a:buNone/>
            </a:pPr>
            <a:r>
              <a:rPr lang="en-GB" b="1" dirty="0">
                <a:solidFill>
                  <a:schemeClr val="bg1"/>
                </a:solidFill>
              </a:rPr>
              <a:t>Flintlock Musket:</a:t>
            </a:r>
            <a:endParaRPr lang="en-GB" dirty="0">
              <a:solidFill>
                <a:schemeClr val="bg1"/>
              </a:solidFill>
            </a:endParaRPr>
          </a:p>
          <a:p>
            <a:pPr marL="0" indent="0">
              <a:buNone/>
            </a:pPr>
            <a:r>
              <a:rPr lang="en-GB" dirty="0">
                <a:solidFill>
                  <a:schemeClr val="bg1"/>
                </a:solidFill>
              </a:rPr>
              <a:t>The Rebels attained large numbers of Flintlock Muskets during the 1798 Rebellion. These were primarily captured in battle from dead and injured members of the Crown Forces. </a:t>
            </a:r>
          </a:p>
          <a:p>
            <a:pPr marL="0" indent="0">
              <a:buNone/>
            </a:pPr>
            <a:r>
              <a:rPr lang="en-GB" b="1" dirty="0">
                <a:solidFill>
                  <a:schemeClr val="bg1"/>
                </a:solidFill>
              </a:rPr>
              <a:t>The Pike:</a:t>
            </a:r>
            <a:endParaRPr lang="en-GB" dirty="0">
              <a:solidFill>
                <a:schemeClr val="bg1"/>
              </a:solidFill>
            </a:endParaRPr>
          </a:p>
          <a:p>
            <a:pPr marL="0" indent="0">
              <a:buNone/>
            </a:pPr>
            <a:r>
              <a:rPr lang="en-GB" dirty="0">
                <a:solidFill>
                  <a:schemeClr val="bg1"/>
                </a:solidFill>
              </a:rPr>
              <a:t>Used by the Rebels, it was originally made of ash wood but as oak was far more abundant in the Irish countryside, this became its chief source allied with the metal attached to the wood, made by Rebel blacksmiths.</a:t>
            </a:r>
          </a:p>
          <a:p>
            <a:pPr marL="0" indent="0">
              <a:buNone/>
            </a:pPr>
            <a:r>
              <a:rPr lang="en-GB" dirty="0">
                <a:solidFill>
                  <a:schemeClr val="bg1"/>
                </a:solidFill>
              </a:rPr>
              <a:t>The pike had a hook near its top which was used to grab the reins of British Cavalry horses, thereby pulling down both horse and rider. </a:t>
            </a:r>
          </a:p>
        </p:txBody>
      </p:sp>
    </p:spTree>
    <p:extLst>
      <p:ext uri="{BB962C8B-B14F-4D97-AF65-F5344CB8AC3E}">
        <p14:creationId xmlns:p14="http://schemas.microsoft.com/office/powerpoint/2010/main" val="7675470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3341-0CDC-4ED1-A7C4-2A8EBCA2FAE9}"/>
              </a:ext>
            </a:extLst>
          </p:cNvPr>
          <p:cNvSpPr>
            <a:spLocks noGrp="1"/>
          </p:cNvSpPr>
          <p:nvPr>
            <p:ph type="title"/>
          </p:nvPr>
        </p:nvSpPr>
        <p:spPr>
          <a:xfrm>
            <a:off x="6096000" y="296862"/>
            <a:ext cx="5867400" cy="6264275"/>
          </a:xfrm>
        </p:spPr>
        <p:txBody>
          <a:bodyPr>
            <a:normAutofit/>
          </a:bodyPr>
          <a:lstStyle/>
          <a:p>
            <a:r>
              <a:rPr lang="en-GB" sz="3200" dirty="0">
                <a:solidFill>
                  <a:schemeClr val="bg1"/>
                </a:solidFill>
                <a:latin typeface="+mn-lt"/>
              </a:rPr>
              <a:t>The Men of ’98 </a:t>
            </a:r>
            <a:br>
              <a:rPr lang="en-GB" sz="3200" dirty="0">
                <a:solidFill>
                  <a:schemeClr val="bg1"/>
                </a:solidFill>
                <a:latin typeface="+mn-lt"/>
              </a:rPr>
            </a:br>
            <a:r>
              <a:rPr lang="en-GB" sz="3200" dirty="0">
                <a:solidFill>
                  <a:schemeClr val="bg1"/>
                </a:solidFill>
                <a:latin typeface="+mn-lt"/>
              </a:rPr>
              <a:t>Wolfe Tone, </a:t>
            </a:r>
            <a:br>
              <a:rPr lang="en-GB" sz="3200" dirty="0">
                <a:solidFill>
                  <a:schemeClr val="bg1"/>
                </a:solidFill>
                <a:latin typeface="+mn-lt"/>
              </a:rPr>
            </a:br>
            <a:r>
              <a:rPr lang="en-GB" sz="3200" dirty="0">
                <a:solidFill>
                  <a:schemeClr val="bg1"/>
                </a:solidFill>
                <a:latin typeface="+mn-lt"/>
              </a:rPr>
              <a:t>Michael Dwyer, </a:t>
            </a:r>
            <a:br>
              <a:rPr lang="en-GB" sz="3200" dirty="0">
                <a:solidFill>
                  <a:schemeClr val="bg1"/>
                </a:solidFill>
                <a:latin typeface="+mn-lt"/>
              </a:rPr>
            </a:br>
            <a:r>
              <a:rPr lang="en-GB" sz="3200" dirty="0">
                <a:solidFill>
                  <a:schemeClr val="bg1"/>
                </a:solidFill>
                <a:latin typeface="+mn-lt"/>
              </a:rPr>
              <a:t>William Orr, </a:t>
            </a:r>
            <a:br>
              <a:rPr lang="en-GB" sz="3200" dirty="0">
                <a:solidFill>
                  <a:schemeClr val="bg1"/>
                </a:solidFill>
                <a:latin typeface="+mn-lt"/>
              </a:rPr>
            </a:br>
            <a:r>
              <a:rPr lang="en-GB" sz="3200" dirty="0">
                <a:solidFill>
                  <a:schemeClr val="bg1"/>
                </a:solidFill>
                <a:latin typeface="+mn-lt"/>
              </a:rPr>
              <a:t>Ld. Edward Fitzgerald, </a:t>
            </a:r>
            <a:br>
              <a:rPr lang="en-GB" sz="3200" dirty="0">
                <a:solidFill>
                  <a:schemeClr val="bg1"/>
                </a:solidFill>
                <a:latin typeface="+mn-lt"/>
              </a:rPr>
            </a:br>
            <a:r>
              <a:rPr lang="en-GB" sz="3200" dirty="0">
                <a:solidFill>
                  <a:schemeClr val="bg1"/>
                </a:solidFill>
                <a:latin typeface="+mn-lt"/>
              </a:rPr>
              <a:t>A. Hamilton Rowan, </a:t>
            </a:r>
            <a:br>
              <a:rPr lang="en-GB" sz="3200" dirty="0">
                <a:solidFill>
                  <a:schemeClr val="bg1"/>
                </a:solidFill>
                <a:latin typeface="+mn-lt"/>
              </a:rPr>
            </a:br>
            <a:r>
              <a:rPr lang="en-GB" sz="3200" dirty="0">
                <a:solidFill>
                  <a:schemeClr val="bg1"/>
                </a:solidFill>
                <a:latin typeface="+mn-lt"/>
              </a:rPr>
              <a:t>Thomas A. Emmet, </a:t>
            </a:r>
            <a:br>
              <a:rPr lang="en-GB" sz="3200" dirty="0">
                <a:solidFill>
                  <a:schemeClr val="bg1"/>
                </a:solidFill>
                <a:latin typeface="+mn-lt"/>
              </a:rPr>
            </a:br>
            <a:r>
              <a:rPr lang="en-GB" sz="3200" dirty="0">
                <a:solidFill>
                  <a:schemeClr val="bg1"/>
                </a:solidFill>
                <a:latin typeface="+mn-lt"/>
              </a:rPr>
              <a:t>Death of Father Michael Murphy at Arklow, 9th June 1798.</a:t>
            </a:r>
            <a:br>
              <a:rPr lang="en-GB" sz="3200" dirty="0">
                <a:solidFill>
                  <a:schemeClr val="bg1"/>
                </a:solidFill>
                <a:latin typeface="+mn-lt"/>
              </a:rPr>
            </a:br>
            <a:r>
              <a:rPr lang="en-GB" sz="2400" dirty="0">
                <a:solidFill>
                  <a:schemeClr val="bg1"/>
                </a:solidFill>
                <a:latin typeface="+mn-lt"/>
              </a:rPr>
              <a:t>by John </a:t>
            </a:r>
            <a:r>
              <a:rPr lang="en-GB" sz="2400" dirty="0" err="1">
                <a:solidFill>
                  <a:schemeClr val="bg1"/>
                </a:solidFill>
                <a:latin typeface="+mn-lt"/>
              </a:rPr>
              <a:t>Arigho</a:t>
            </a:r>
            <a:r>
              <a:rPr lang="en-GB" sz="2400" dirty="0">
                <a:solidFill>
                  <a:schemeClr val="bg1"/>
                </a:solidFill>
                <a:latin typeface="+mn-lt"/>
              </a:rPr>
              <a:t> &amp; James Walker.</a:t>
            </a:r>
            <a:br>
              <a:rPr lang="en-GB" dirty="0"/>
            </a:br>
            <a:r>
              <a:rPr lang="en-GB" sz="3200" dirty="0">
                <a:solidFill>
                  <a:schemeClr val="bg1"/>
                </a:solidFill>
                <a:latin typeface="+mn-lt"/>
              </a:rPr>
              <a:t>  </a:t>
            </a:r>
            <a:br>
              <a:rPr lang="en-GB" sz="3200" dirty="0">
                <a:solidFill>
                  <a:schemeClr val="bg1"/>
                </a:solidFill>
                <a:latin typeface="+mn-lt"/>
              </a:rPr>
            </a:br>
            <a:r>
              <a:rPr lang="en-GB" sz="3200" dirty="0">
                <a:solidFill>
                  <a:schemeClr val="bg1"/>
                </a:solidFill>
                <a:latin typeface="+mn-lt"/>
              </a:rPr>
              <a:t>  </a:t>
            </a:r>
            <a:br>
              <a:rPr lang="en-GB" sz="3200" dirty="0">
                <a:solidFill>
                  <a:schemeClr val="bg1"/>
                </a:solidFill>
                <a:latin typeface="+mn-lt"/>
              </a:rPr>
            </a:br>
            <a:endParaRPr lang="en-GB" sz="3200" dirty="0">
              <a:solidFill>
                <a:schemeClr val="bg1"/>
              </a:solidFill>
              <a:latin typeface="+mn-lt"/>
            </a:endParaRPr>
          </a:p>
        </p:txBody>
      </p:sp>
      <p:pic>
        <p:nvPicPr>
          <p:cNvPr id="11" name="Content Placeholder 10" descr="A picture containing grass&#10;&#10;Description generated with very high confidence">
            <a:extLst>
              <a:ext uri="{FF2B5EF4-FFF2-40B4-BE49-F238E27FC236}">
                <a16:creationId xmlns:a16="http://schemas.microsoft.com/office/drawing/2014/main" id="{CB8F42F7-5E67-4EC2-8DEA-C4CCCF30D4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5867400" cy="6982533"/>
          </a:xfrm>
        </p:spPr>
      </p:pic>
      <p:sp>
        <p:nvSpPr>
          <p:cNvPr id="12" name="Rectangle 11">
            <a:extLst>
              <a:ext uri="{FF2B5EF4-FFF2-40B4-BE49-F238E27FC236}">
                <a16:creationId xmlns:a16="http://schemas.microsoft.com/office/drawing/2014/main" id="{B4DA623A-CC48-4F49-A374-8D8E98EDBD3C}"/>
              </a:ext>
            </a:extLst>
          </p:cNvPr>
          <p:cNvSpPr/>
          <p:nvPr/>
        </p:nvSpPr>
        <p:spPr>
          <a:xfrm>
            <a:off x="6096000" y="6191805"/>
            <a:ext cx="4777270" cy="369332"/>
          </a:xfrm>
          <a:prstGeom prst="rect">
            <a:avLst/>
          </a:prstGeom>
        </p:spPr>
        <p:txBody>
          <a:bodyPr wrap="none">
            <a:spAutoFit/>
          </a:bodyPr>
          <a:lstStyle/>
          <a:p>
            <a:r>
              <a:rPr lang="en-GB" dirty="0">
                <a:solidFill>
                  <a:schemeClr val="bg1"/>
                </a:solidFill>
              </a:rPr>
              <a:t>Image courtesy of the National Library of Ireland </a:t>
            </a:r>
          </a:p>
        </p:txBody>
      </p:sp>
    </p:spTree>
    <p:extLst>
      <p:ext uri="{BB962C8B-B14F-4D97-AF65-F5344CB8AC3E}">
        <p14:creationId xmlns:p14="http://schemas.microsoft.com/office/powerpoint/2010/main" val="38153078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DC118C-A747-4E65-88D7-3CEA7F268C9F}"/>
              </a:ext>
            </a:extLst>
          </p:cNvPr>
          <p:cNvSpPr>
            <a:spLocks noGrp="1"/>
          </p:cNvSpPr>
          <p:nvPr>
            <p:ph idx="1"/>
          </p:nvPr>
        </p:nvSpPr>
        <p:spPr>
          <a:xfrm>
            <a:off x="838200" y="309488"/>
            <a:ext cx="10515600" cy="6189785"/>
          </a:xfrm>
        </p:spPr>
        <p:txBody>
          <a:bodyPr>
            <a:normAutofit fontScale="70000" lnSpcReduction="20000"/>
          </a:bodyPr>
          <a:lstStyle/>
          <a:p>
            <a:pPr marL="0" indent="0">
              <a:buNone/>
            </a:pPr>
            <a:r>
              <a:rPr lang="en-GB" sz="4500" b="1" dirty="0">
                <a:solidFill>
                  <a:schemeClr val="bg1"/>
                </a:solidFill>
              </a:rPr>
              <a:t>End Notes</a:t>
            </a:r>
            <a:endParaRPr lang="en-GB" sz="4500" b="1" baseline="30000" dirty="0">
              <a:solidFill>
                <a:schemeClr val="bg1"/>
              </a:solidFill>
            </a:endParaRPr>
          </a:p>
          <a:p>
            <a:pPr marL="342900" indent="-342900">
              <a:buFont typeface="+mj-lt"/>
              <a:buAutoNum type="arabicPeriod"/>
            </a:pPr>
            <a:r>
              <a:rPr lang="en-GB" sz="2500" dirty="0">
                <a:solidFill>
                  <a:schemeClr val="bg1"/>
                </a:solidFill>
              </a:rPr>
              <a:t>Daniel J. Gahan, </a:t>
            </a:r>
            <a:r>
              <a:rPr lang="en-GB" sz="2500" i="1" dirty="0">
                <a:solidFill>
                  <a:schemeClr val="bg1"/>
                </a:solidFill>
              </a:rPr>
              <a:t>Rebellion! Ireland in 1798</a:t>
            </a:r>
            <a:r>
              <a:rPr lang="en-GB" sz="2500" dirty="0">
                <a:solidFill>
                  <a:schemeClr val="bg1"/>
                </a:solidFill>
              </a:rPr>
              <a:t> (Dublin: O’Brien Press, 1998) p.10</a:t>
            </a:r>
          </a:p>
          <a:p>
            <a:pPr marL="342900" indent="-342900">
              <a:buFont typeface="+mj-lt"/>
              <a:buAutoNum type="arabicPeriod"/>
            </a:pPr>
            <a:r>
              <a:rPr lang="en-GB" sz="2500" dirty="0">
                <a:solidFill>
                  <a:schemeClr val="bg1"/>
                </a:solidFill>
              </a:rPr>
              <a:t>Http://www.history.com/topics/american-revolution/american-revolution-history</a:t>
            </a:r>
          </a:p>
          <a:p>
            <a:pPr marL="342900" indent="-342900">
              <a:buFont typeface="+mj-lt"/>
              <a:buAutoNum type="arabicPeriod"/>
            </a:pPr>
            <a:r>
              <a:rPr lang="en-GB" sz="2500" dirty="0">
                <a:solidFill>
                  <a:schemeClr val="bg1"/>
                </a:solidFill>
              </a:rPr>
              <a:t>John Merriman, </a:t>
            </a:r>
            <a:r>
              <a:rPr lang="en-GB" sz="2500" i="1" dirty="0">
                <a:solidFill>
                  <a:schemeClr val="bg1"/>
                </a:solidFill>
              </a:rPr>
              <a:t>A History of Modern Europe</a:t>
            </a:r>
            <a:r>
              <a:rPr lang="en-GB" sz="2500" dirty="0">
                <a:solidFill>
                  <a:schemeClr val="bg1"/>
                </a:solidFill>
              </a:rPr>
              <a:t> (London: W.W. Norton &amp; Co, 2004), p. 472  </a:t>
            </a:r>
          </a:p>
          <a:p>
            <a:pPr marL="342900" indent="-342900">
              <a:buFont typeface="+mj-lt"/>
              <a:buAutoNum type="arabicPeriod"/>
            </a:pPr>
            <a:r>
              <a:rPr lang="en-GB" sz="2500" dirty="0">
                <a:solidFill>
                  <a:schemeClr val="bg1"/>
                </a:solidFill>
              </a:rPr>
              <a:t>David Dickson, ‘Paine and Ireland’, in </a:t>
            </a:r>
            <a:r>
              <a:rPr lang="en-GB" sz="2500" i="1" dirty="0">
                <a:solidFill>
                  <a:schemeClr val="bg1"/>
                </a:solidFill>
              </a:rPr>
              <a:t>The United Irishmen, Republicanism, Radicalism and Rebellion, </a:t>
            </a:r>
            <a:r>
              <a:rPr lang="en-GB" sz="2500" dirty="0">
                <a:solidFill>
                  <a:schemeClr val="bg1"/>
                </a:solidFill>
              </a:rPr>
              <a:t>eds. David Dickson, </a:t>
            </a:r>
            <a:r>
              <a:rPr lang="en-GB" sz="2500" dirty="0" err="1">
                <a:solidFill>
                  <a:schemeClr val="bg1"/>
                </a:solidFill>
              </a:rPr>
              <a:t>Daire</a:t>
            </a:r>
            <a:r>
              <a:rPr lang="en-GB" sz="2500" dirty="0">
                <a:solidFill>
                  <a:schemeClr val="bg1"/>
                </a:solidFill>
              </a:rPr>
              <a:t> Keogh &amp; Kevin Whelan (Dublin: Lilliput Press, 1993), p.135</a:t>
            </a:r>
          </a:p>
          <a:p>
            <a:pPr marL="342900" indent="-342900">
              <a:buFont typeface="+mj-lt"/>
              <a:buAutoNum type="arabicPeriod"/>
            </a:pPr>
            <a:r>
              <a:rPr lang="en-GB" sz="2500" dirty="0">
                <a:solidFill>
                  <a:schemeClr val="bg1"/>
                </a:solidFill>
              </a:rPr>
              <a:t>Alvin Jackson, </a:t>
            </a:r>
            <a:r>
              <a:rPr lang="en-GB" sz="2500" i="1" dirty="0">
                <a:solidFill>
                  <a:schemeClr val="bg1"/>
                </a:solidFill>
              </a:rPr>
              <a:t>Ireland 1798-1998, War, Peace &amp; Beyond</a:t>
            </a:r>
            <a:r>
              <a:rPr lang="en-GB" sz="2500" dirty="0">
                <a:solidFill>
                  <a:schemeClr val="bg1"/>
                </a:solidFill>
              </a:rPr>
              <a:t> (Wiley-Blackwell, 2010), p.8</a:t>
            </a:r>
          </a:p>
          <a:p>
            <a:pPr marL="342900" indent="-342900">
              <a:buFont typeface="+mj-lt"/>
              <a:buAutoNum type="arabicPeriod"/>
            </a:pPr>
            <a:r>
              <a:rPr lang="en-GB" sz="2500" dirty="0">
                <a:solidFill>
                  <a:schemeClr val="bg1"/>
                </a:solidFill>
              </a:rPr>
              <a:t>Alvin Jackson, </a:t>
            </a:r>
            <a:r>
              <a:rPr lang="en-GB" sz="2500" i="1" dirty="0">
                <a:solidFill>
                  <a:schemeClr val="bg1"/>
                </a:solidFill>
              </a:rPr>
              <a:t>Ireland 1798-1998, War, Peace &amp; Beyond</a:t>
            </a:r>
            <a:r>
              <a:rPr lang="en-GB" sz="2500" dirty="0">
                <a:solidFill>
                  <a:schemeClr val="bg1"/>
                </a:solidFill>
              </a:rPr>
              <a:t>, p.7  </a:t>
            </a:r>
          </a:p>
          <a:p>
            <a:pPr marL="342900" indent="-342900">
              <a:buFont typeface="+mj-lt"/>
              <a:buAutoNum type="arabicPeriod"/>
            </a:pPr>
            <a:r>
              <a:rPr lang="en-GB" sz="2500" dirty="0">
                <a:solidFill>
                  <a:schemeClr val="bg1"/>
                </a:solidFill>
              </a:rPr>
              <a:t>Alvin Jackson, </a:t>
            </a:r>
            <a:r>
              <a:rPr lang="en-GB" sz="2500" i="1" dirty="0">
                <a:solidFill>
                  <a:schemeClr val="bg1"/>
                </a:solidFill>
              </a:rPr>
              <a:t>Ireland 1798-1998, War, Peace &amp; Beyond</a:t>
            </a:r>
            <a:r>
              <a:rPr lang="en-GB" sz="2500" dirty="0">
                <a:solidFill>
                  <a:schemeClr val="bg1"/>
                </a:solidFill>
              </a:rPr>
              <a:t>, p.8</a:t>
            </a:r>
          </a:p>
          <a:p>
            <a:pPr marL="342900" indent="-342900">
              <a:buFont typeface="+mj-lt"/>
              <a:buAutoNum type="arabicPeriod"/>
            </a:pPr>
            <a:r>
              <a:rPr lang="en-GB" sz="2500" i="1" dirty="0">
                <a:solidFill>
                  <a:schemeClr val="bg1"/>
                </a:solidFill>
              </a:rPr>
              <a:t>The Writings of Theobald Wolfe Tone, 1763-98, </a:t>
            </a:r>
            <a:r>
              <a:rPr lang="en-GB" sz="2500" dirty="0">
                <a:solidFill>
                  <a:schemeClr val="bg1"/>
                </a:solidFill>
              </a:rPr>
              <a:t>ed. by T.W. Moody, R.B. McDowell, &amp; C.J. Woods, 3vols (Oxford: Oxford University Press, 2009) Vol I, p.140                 </a:t>
            </a:r>
          </a:p>
          <a:p>
            <a:pPr marL="342900" indent="-342900">
              <a:buFont typeface="+mj-lt"/>
              <a:buAutoNum type="arabicPeriod"/>
            </a:pPr>
            <a:r>
              <a:rPr lang="en-GB" sz="2500" dirty="0">
                <a:solidFill>
                  <a:schemeClr val="bg1"/>
                </a:solidFill>
              </a:rPr>
              <a:t>  James H. Murphy, </a:t>
            </a:r>
            <a:r>
              <a:rPr lang="en-GB" sz="2500" i="1" dirty="0">
                <a:solidFill>
                  <a:schemeClr val="bg1"/>
                </a:solidFill>
              </a:rPr>
              <a:t>Ireland, A Social, Cultural and Literary History 1791-1891 </a:t>
            </a:r>
            <a:r>
              <a:rPr lang="en-GB" sz="2500" dirty="0">
                <a:solidFill>
                  <a:schemeClr val="bg1"/>
                </a:solidFill>
              </a:rPr>
              <a:t>(Dublin: Four Courts Press, 2003), p.16  </a:t>
            </a:r>
          </a:p>
          <a:p>
            <a:pPr marL="342900" indent="-342900">
              <a:buFont typeface="+mj-lt"/>
              <a:buAutoNum type="arabicPeriod"/>
            </a:pPr>
            <a:r>
              <a:rPr lang="en-GB" sz="2500" dirty="0">
                <a:solidFill>
                  <a:schemeClr val="bg1"/>
                </a:solidFill>
              </a:rPr>
              <a:t>  Kevin Whelan, </a:t>
            </a:r>
            <a:r>
              <a:rPr lang="en-GB" sz="2500" i="1" dirty="0">
                <a:solidFill>
                  <a:schemeClr val="bg1"/>
                </a:solidFill>
              </a:rPr>
              <a:t>‘The United Irishmen, The Enlightenment and Popular Culture’, in The United Irishmen, Republicanism, Radicalism and Rebellion</a:t>
            </a:r>
            <a:r>
              <a:rPr lang="en-GB" sz="2500" dirty="0">
                <a:solidFill>
                  <a:schemeClr val="bg1"/>
                </a:solidFill>
              </a:rPr>
              <a:t>, p.290</a:t>
            </a:r>
          </a:p>
          <a:p>
            <a:pPr marL="342900" indent="-342900">
              <a:buFont typeface="+mj-lt"/>
              <a:buAutoNum type="arabicPeriod"/>
            </a:pPr>
            <a:r>
              <a:rPr lang="en-GB" sz="2500" dirty="0">
                <a:solidFill>
                  <a:schemeClr val="bg1"/>
                </a:solidFill>
              </a:rPr>
              <a:t>  </a:t>
            </a:r>
            <a:r>
              <a:rPr lang="en-GB" sz="2500" i="1" dirty="0">
                <a:solidFill>
                  <a:schemeClr val="bg1"/>
                </a:solidFill>
              </a:rPr>
              <a:t>The Writings of Theobald Wolfe Tone 1963-98, </a:t>
            </a:r>
            <a:r>
              <a:rPr lang="en-GB" sz="2500" dirty="0">
                <a:solidFill>
                  <a:schemeClr val="bg1"/>
                </a:solidFill>
              </a:rPr>
              <a:t>Vol I, p. 414</a:t>
            </a:r>
          </a:p>
          <a:p>
            <a:pPr marL="342900" indent="-342900">
              <a:buFont typeface="+mj-lt"/>
              <a:buAutoNum type="arabicPeriod"/>
            </a:pPr>
            <a:r>
              <a:rPr lang="en-GB" sz="2500" dirty="0">
                <a:solidFill>
                  <a:schemeClr val="bg1"/>
                </a:solidFill>
              </a:rPr>
              <a:t>  </a:t>
            </a:r>
            <a:r>
              <a:rPr lang="en-GB" sz="2500" i="1" dirty="0">
                <a:solidFill>
                  <a:schemeClr val="bg1"/>
                </a:solidFill>
              </a:rPr>
              <a:t>The Writings of Theobald Wolfe Tone, 1963-98, </a:t>
            </a:r>
            <a:r>
              <a:rPr lang="en-GB" sz="2500" dirty="0">
                <a:solidFill>
                  <a:schemeClr val="bg1"/>
                </a:solidFill>
              </a:rPr>
              <a:t>Vol I, p.506           </a:t>
            </a:r>
          </a:p>
          <a:p>
            <a:pPr marL="342900" indent="-342900">
              <a:buFont typeface="+mj-lt"/>
              <a:buAutoNum type="arabicPeriod"/>
            </a:pPr>
            <a:r>
              <a:rPr lang="en-GB" sz="2500" dirty="0">
                <a:solidFill>
                  <a:schemeClr val="bg1"/>
                </a:solidFill>
              </a:rPr>
              <a:t>  Thomas </a:t>
            </a:r>
            <a:r>
              <a:rPr lang="en-GB" sz="2500" dirty="0" err="1">
                <a:solidFill>
                  <a:schemeClr val="bg1"/>
                </a:solidFill>
              </a:rPr>
              <a:t>Barlett</a:t>
            </a:r>
            <a:r>
              <a:rPr lang="en-GB" sz="2500" dirty="0">
                <a:solidFill>
                  <a:schemeClr val="bg1"/>
                </a:solidFill>
              </a:rPr>
              <a:t>, </a:t>
            </a:r>
            <a:r>
              <a:rPr lang="en-GB" sz="2500" i="1" dirty="0">
                <a:solidFill>
                  <a:schemeClr val="bg1"/>
                </a:solidFill>
              </a:rPr>
              <a:t>Theobald Wolfe Tone </a:t>
            </a:r>
            <a:r>
              <a:rPr lang="en-GB" sz="2500" dirty="0">
                <a:solidFill>
                  <a:schemeClr val="bg1"/>
                </a:solidFill>
              </a:rPr>
              <a:t>(Dublin: Historical Association of Ireland, 1997), p. 46 </a:t>
            </a:r>
          </a:p>
          <a:p>
            <a:pPr marL="342900" indent="-342900">
              <a:buFont typeface="+mj-lt"/>
              <a:buAutoNum type="arabicPeriod"/>
            </a:pPr>
            <a:r>
              <a:rPr lang="en-GB" sz="2500" dirty="0">
                <a:solidFill>
                  <a:schemeClr val="bg1"/>
                </a:solidFill>
              </a:rPr>
              <a:t>  James G. Patterson, </a:t>
            </a:r>
            <a:r>
              <a:rPr lang="en-GB" sz="2500" i="1" dirty="0">
                <a:solidFill>
                  <a:schemeClr val="bg1"/>
                </a:solidFill>
              </a:rPr>
              <a:t>In The Wake of the Great Rebellion </a:t>
            </a:r>
            <a:r>
              <a:rPr lang="en-GB" sz="2500" dirty="0">
                <a:solidFill>
                  <a:schemeClr val="bg1"/>
                </a:solidFill>
              </a:rPr>
              <a:t>(Manchester: Manchester University Press, 2008). p2  </a:t>
            </a:r>
          </a:p>
          <a:p>
            <a:pPr marL="342900" indent="-342900">
              <a:buFont typeface="+mj-lt"/>
              <a:buAutoNum type="arabicPeriod"/>
            </a:pPr>
            <a:r>
              <a:rPr lang="en-GB" sz="2500" dirty="0">
                <a:solidFill>
                  <a:schemeClr val="bg1"/>
                </a:solidFill>
              </a:rPr>
              <a:t>  Marianne Elliott, </a:t>
            </a:r>
            <a:r>
              <a:rPr lang="en-GB" sz="2500" i="1" dirty="0">
                <a:solidFill>
                  <a:schemeClr val="bg1"/>
                </a:solidFill>
              </a:rPr>
              <a:t>Wolfe Tone</a:t>
            </a:r>
            <a:r>
              <a:rPr lang="en-GB" sz="2500" dirty="0">
                <a:solidFill>
                  <a:schemeClr val="bg1"/>
                </a:solidFill>
              </a:rPr>
              <a:t>, p.36</a:t>
            </a:r>
          </a:p>
          <a:p>
            <a:pPr marL="0" indent="0">
              <a:buNone/>
            </a:pPr>
            <a:endParaRPr lang="en-GB" sz="1400" dirty="0"/>
          </a:p>
        </p:txBody>
      </p:sp>
    </p:spTree>
    <p:extLst>
      <p:ext uri="{BB962C8B-B14F-4D97-AF65-F5344CB8AC3E}">
        <p14:creationId xmlns:p14="http://schemas.microsoft.com/office/powerpoint/2010/main" val="7854859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25EAB3-12D2-41F1-9547-1E87FCA9334C}"/>
              </a:ext>
            </a:extLst>
          </p:cNvPr>
          <p:cNvSpPr>
            <a:spLocks noGrp="1"/>
          </p:cNvSpPr>
          <p:nvPr>
            <p:ph idx="1"/>
          </p:nvPr>
        </p:nvSpPr>
        <p:spPr>
          <a:xfrm>
            <a:off x="838200" y="548640"/>
            <a:ext cx="10515600" cy="6176963"/>
          </a:xfrm>
        </p:spPr>
        <p:txBody>
          <a:bodyPr>
            <a:noAutofit/>
          </a:bodyPr>
          <a:lstStyle/>
          <a:p>
            <a:pPr marL="342900" indent="-342900">
              <a:buFont typeface="+mj-lt"/>
              <a:buAutoNum type="arabicPeriod" startAt="16"/>
            </a:pPr>
            <a:endParaRPr lang="en-GB" sz="2000" baseline="30000" dirty="0">
              <a:solidFill>
                <a:schemeClr val="bg1"/>
              </a:solidFill>
            </a:endParaRPr>
          </a:p>
          <a:p>
            <a:pPr marL="514350" indent="-514350">
              <a:buFont typeface="+mj-lt"/>
              <a:buAutoNum type="arabicPeriod" startAt="16"/>
            </a:pPr>
            <a:r>
              <a:rPr lang="en-GB" sz="1800" baseline="30000" dirty="0">
                <a:solidFill>
                  <a:schemeClr val="bg1"/>
                </a:solidFill>
              </a:rPr>
              <a:t>Marianne Elliott, Wolfe Tone, p.91</a:t>
            </a:r>
          </a:p>
          <a:p>
            <a:pPr marL="514350" indent="-514350">
              <a:buFont typeface="+mj-lt"/>
              <a:buAutoNum type="arabicPeriod" startAt="16"/>
            </a:pPr>
            <a:r>
              <a:rPr lang="en-GB" sz="1800" dirty="0">
                <a:solidFill>
                  <a:schemeClr val="bg1"/>
                </a:solidFill>
              </a:rPr>
              <a:t>Marianne Elliott, Wolfe Tone, p.160</a:t>
            </a:r>
          </a:p>
          <a:p>
            <a:pPr marL="514350" indent="-514350">
              <a:buFont typeface="+mj-lt"/>
              <a:buAutoNum type="arabicPeriod" startAt="16"/>
            </a:pPr>
            <a:r>
              <a:rPr lang="en-GB" sz="1800" i="1" dirty="0">
                <a:solidFill>
                  <a:schemeClr val="bg1"/>
                </a:solidFill>
              </a:rPr>
              <a:t>The Writings of Theobald Wolfe Tone, 1763-98, </a:t>
            </a:r>
            <a:r>
              <a:rPr lang="en-GB" sz="1800" dirty="0">
                <a:solidFill>
                  <a:schemeClr val="bg1"/>
                </a:solidFill>
              </a:rPr>
              <a:t>Vol I, p.504</a:t>
            </a:r>
          </a:p>
          <a:p>
            <a:pPr marL="514350" indent="-514350">
              <a:buFont typeface="+mj-lt"/>
              <a:buAutoNum type="arabicPeriod" startAt="16"/>
            </a:pPr>
            <a:r>
              <a:rPr lang="en-GB" sz="1800" dirty="0">
                <a:solidFill>
                  <a:schemeClr val="bg1"/>
                </a:solidFill>
              </a:rPr>
              <a:t>Marianne Elliott, </a:t>
            </a:r>
            <a:r>
              <a:rPr lang="en-GB" sz="1800" i="1" dirty="0">
                <a:solidFill>
                  <a:schemeClr val="bg1"/>
                </a:solidFill>
              </a:rPr>
              <a:t>Wolfe Tone</a:t>
            </a:r>
            <a:r>
              <a:rPr lang="en-GB" sz="1800" dirty="0">
                <a:solidFill>
                  <a:schemeClr val="bg1"/>
                </a:solidFill>
              </a:rPr>
              <a:t> p.253</a:t>
            </a:r>
          </a:p>
          <a:p>
            <a:pPr marL="514350" indent="-514350">
              <a:buFont typeface="+mj-lt"/>
              <a:buAutoNum type="arabicPeriod" startAt="16"/>
            </a:pPr>
            <a:r>
              <a:rPr lang="en-GB" sz="1800" dirty="0">
                <a:solidFill>
                  <a:schemeClr val="bg1"/>
                </a:solidFill>
              </a:rPr>
              <a:t>Daniel J. Gahan, </a:t>
            </a:r>
            <a:r>
              <a:rPr lang="en-GB" sz="1800" i="1" dirty="0">
                <a:solidFill>
                  <a:schemeClr val="bg1"/>
                </a:solidFill>
              </a:rPr>
              <a:t>Rebellion! Ireland in 1798</a:t>
            </a:r>
            <a:r>
              <a:rPr lang="en-GB" sz="1800" dirty="0">
                <a:solidFill>
                  <a:schemeClr val="bg1"/>
                </a:solidFill>
              </a:rPr>
              <a:t>, p.25</a:t>
            </a:r>
          </a:p>
          <a:p>
            <a:pPr marL="514350" indent="-514350">
              <a:buFont typeface="+mj-lt"/>
              <a:buAutoNum type="arabicPeriod" startAt="16"/>
            </a:pPr>
            <a:r>
              <a:rPr lang="en-GB" sz="1800" dirty="0">
                <a:solidFill>
                  <a:schemeClr val="bg1"/>
                </a:solidFill>
              </a:rPr>
              <a:t>Daniel J. Gahan, </a:t>
            </a:r>
            <a:r>
              <a:rPr lang="en-GB" sz="1800" i="1" dirty="0">
                <a:solidFill>
                  <a:schemeClr val="bg1"/>
                </a:solidFill>
              </a:rPr>
              <a:t>Rebellion! Ireland in 1798,</a:t>
            </a:r>
            <a:r>
              <a:rPr lang="en-GB" sz="1800" dirty="0">
                <a:solidFill>
                  <a:schemeClr val="bg1"/>
                </a:solidFill>
              </a:rPr>
              <a:t> p.24</a:t>
            </a:r>
          </a:p>
          <a:p>
            <a:pPr marL="514350" indent="-514350">
              <a:buFont typeface="+mj-lt"/>
              <a:buAutoNum type="arabicPeriod" startAt="16"/>
            </a:pPr>
            <a:r>
              <a:rPr lang="en-GB" sz="1800" dirty="0">
                <a:solidFill>
                  <a:schemeClr val="bg1"/>
                </a:solidFill>
              </a:rPr>
              <a:t>James H. Murphy, </a:t>
            </a:r>
            <a:r>
              <a:rPr lang="en-GB" sz="1800" i="1" dirty="0">
                <a:solidFill>
                  <a:schemeClr val="bg1"/>
                </a:solidFill>
              </a:rPr>
              <a:t>Ireland, A Social, Cultural and Literary History 1791-1891</a:t>
            </a:r>
            <a:r>
              <a:rPr lang="en-GB" sz="1800" dirty="0">
                <a:solidFill>
                  <a:schemeClr val="bg1"/>
                </a:solidFill>
              </a:rPr>
              <a:t>, p.17</a:t>
            </a:r>
          </a:p>
          <a:p>
            <a:pPr marL="514350" indent="-514350">
              <a:buFont typeface="+mj-lt"/>
              <a:buAutoNum type="arabicPeriod" startAt="16"/>
            </a:pPr>
            <a:r>
              <a:rPr lang="en-GB" sz="1800" dirty="0">
                <a:solidFill>
                  <a:schemeClr val="bg1"/>
                </a:solidFill>
              </a:rPr>
              <a:t>Daniel J. Gahan, </a:t>
            </a:r>
            <a:r>
              <a:rPr lang="en-GB" sz="1800" i="1" dirty="0">
                <a:solidFill>
                  <a:schemeClr val="bg1"/>
                </a:solidFill>
              </a:rPr>
              <a:t>Rebellion! Ireland in 1798</a:t>
            </a:r>
            <a:r>
              <a:rPr lang="en-GB" sz="1800" dirty="0">
                <a:solidFill>
                  <a:schemeClr val="bg1"/>
                </a:solidFill>
              </a:rPr>
              <a:t> (Dublin: O’Brien Press, 1998), p.27</a:t>
            </a:r>
          </a:p>
          <a:p>
            <a:pPr marL="514350" indent="-514350">
              <a:buFont typeface="+mj-lt"/>
              <a:buAutoNum type="arabicPeriod" startAt="16"/>
            </a:pPr>
            <a:r>
              <a:rPr lang="en-GB" sz="1800" dirty="0">
                <a:solidFill>
                  <a:schemeClr val="bg1"/>
                </a:solidFill>
              </a:rPr>
              <a:t>Nicholas Furlong, </a:t>
            </a:r>
            <a:r>
              <a:rPr lang="en-GB" sz="1800" i="1" dirty="0">
                <a:solidFill>
                  <a:schemeClr val="bg1"/>
                </a:solidFill>
              </a:rPr>
              <a:t>Fr. John Murphy of Boolavogue 1753-1798,</a:t>
            </a:r>
            <a:r>
              <a:rPr lang="en-GB" sz="1800" dirty="0">
                <a:solidFill>
                  <a:schemeClr val="bg1"/>
                </a:solidFill>
              </a:rPr>
              <a:t> (Dublin: Geographic Publications, 1991), p.39  </a:t>
            </a:r>
          </a:p>
          <a:p>
            <a:pPr marL="514350" indent="-514350">
              <a:buFont typeface="+mj-lt"/>
              <a:buAutoNum type="arabicPeriod" startAt="16"/>
            </a:pPr>
            <a:r>
              <a:rPr lang="en-GB" sz="1800" dirty="0">
                <a:solidFill>
                  <a:schemeClr val="bg1"/>
                </a:solidFill>
              </a:rPr>
              <a:t>Http://www.libraryireland.com/biography/CharlesCornwallis.php</a:t>
            </a:r>
          </a:p>
          <a:p>
            <a:pPr marL="514350" indent="-514350">
              <a:buFont typeface="+mj-lt"/>
              <a:buAutoNum type="arabicPeriod" startAt="16"/>
            </a:pPr>
            <a:r>
              <a:rPr lang="en-GB" sz="1800" dirty="0">
                <a:solidFill>
                  <a:schemeClr val="bg1"/>
                </a:solidFill>
              </a:rPr>
              <a:t>Daniel J. Gahan, </a:t>
            </a:r>
            <a:r>
              <a:rPr lang="en-GB" sz="1800" i="1" dirty="0">
                <a:solidFill>
                  <a:schemeClr val="bg1"/>
                </a:solidFill>
              </a:rPr>
              <a:t>The People’s Rising: Wexford 1798 </a:t>
            </a:r>
            <a:r>
              <a:rPr lang="en-GB" sz="1800" dirty="0">
                <a:solidFill>
                  <a:schemeClr val="bg1"/>
                </a:solidFill>
              </a:rPr>
              <a:t>(Dublin: Gill &amp; MacMillan, 1995), p7</a:t>
            </a:r>
          </a:p>
          <a:p>
            <a:pPr marL="514350" indent="-514350">
              <a:buFont typeface="+mj-lt"/>
              <a:buAutoNum type="arabicPeriod" startAt="16"/>
            </a:pPr>
            <a:r>
              <a:rPr lang="en-GB" sz="1800" dirty="0">
                <a:solidFill>
                  <a:schemeClr val="bg1"/>
                </a:solidFill>
              </a:rPr>
              <a:t>Daniel J. Gahan, </a:t>
            </a:r>
            <a:r>
              <a:rPr lang="en-GB" sz="1800" i="1" dirty="0">
                <a:solidFill>
                  <a:schemeClr val="bg1"/>
                </a:solidFill>
              </a:rPr>
              <a:t>Rebellion! Ireland in 1798,</a:t>
            </a:r>
            <a:r>
              <a:rPr lang="en-GB" sz="1800" dirty="0">
                <a:solidFill>
                  <a:schemeClr val="bg1"/>
                </a:solidFill>
              </a:rPr>
              <a:t> pp.37-41 </a:t>
            </a:r>
          </a:p>
        </p:txBody>
      </p:sp>
    </p:spTree>
    <p:extLst>
      <p:ext uri="{BB962C8B-B14F-4D97-AF65-F5344CB8AC3E}">
        <p14:creationId xmlns:p14="http://schemas.microsoft.com/office/powerpoint/2010/main" val="28139671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F28DE2-48B1-4D5B-98A7-C80BB7EE45B4}"/>
              </a:ext>
            </a:extLst>
          </p:cNvPr>
          <p:cNvSpPr>
            <a:spLocks noGrp="1"/>
          </p:cNvSpPr>
          <p:nvPr>
            <p:ph idx="1"/>
          </p:nvPr>
        </p:nvSpPr>
        <p:spPr>
          <a:xfrm>
            <a:off x="838200" y="492369"/>
            <a:ext cx="10515600" cy="6119446"/>
          </a:xfrm>
        </p:spPr>
        <p:txBody>
          <a:bodyPr>
            <a:normAutofit fontScale="92500" lnSpcReduction="20000"/>
          </a:bodyPr>
          <a:lstStyle/>
          <a:p>
            <a:pPr marL="0" indent="0">
              <a:buNone/>
            </a:pPr>
            <a:endParaRPr lang="en-GB" dirty="0">
              <a:solidFill>
                <a:schemeClr val="bg1"/>
              </a:solidFill>
            </a:endParaRPr>
          </a:p>
          <a:p>
            <a:pPr marL="514350" indent="-514350">
              <a:buFont typeface="+mj-lt"/>
              <a:buAutoNum type="arabicPeriod" startAt="28"/>
            </a:pPr>
            <a:endParaRPr lang="en-GB" sz="1800" baseline="30000" dirty="0">
              <a:solidFill>
                <a:schemeClr val="bg1"/>
              </a:solidFill>
            </a:endParaRPr>
          </a:p>
          <a:p>
            <a:pPr marL="514350" indent="-514350">
              <a:buFont typeface="+mj-lt"/>
              <a:buAutoNum type="arabicPeriod" startAt="28"/>
            </a:pPr>
            <a:r>
              <a:rPr lang="en-GB" sz="1900" baseline="30000" dirty="0">
                <a:solidFill>
                  <a:schemeClr val="bg1"/>
                </a:solidFill>
              </a:rPr>
              <a:t>Daniel J. Gahan, </a:t>
            </a:r>
            <a:r>
              <a:rPr lang="en-GB" sz="1900" i="1" baseline="30000" dirty="0">
                <a:solidFill>
                  <a:schemeClr val="bg1"/>
                </a:solidFill>
              </a:rPr>
              <a:t>Rebellion! Ireland in 1798</a:t>
            </a:r>
            <a:r>
              <a:rPr lang="en-GB" sz="1900" baseline="30000" dirty="0">
                <a:solidFill>
                  <a:schemeClr val="bg1"/>
                </a:solidFill>
              </a:rPr>
              <a:t> pp.69-81</a:t>
            </a:r>
          </a:p>
          <a:p>
            <a:pPr marL="514350" indent="-514350">
              <a:buFont typeface="+mj-lt"/>
              <a:buAutoNum type="arabicPeriod" startAt="28"/>
            </a:pPr>
            <a:r>
              <a:rPr lang="en-GB" sz="1900" dirty="0">
                <a:solidFill>
                  <a:schemeClr val="bg1"/>
                </a:solidFill>
              </a:rPr>
              <a:t>Daniel J. Gahan, </a:t>
            </a:r>
            <a:r>
              <a:rPr lang="en-GB" sz="1900" i="1" dirty="0">
                <a:solidFill>
                  <a:schemeClr val="bg1"/>
                </a:solidFill>
              </a:rPr>
              <a:t>The People’s Rising: Wexford 1798,</a:t>
            </a:r>
            <a:r>
              <a:rPr lang="en-GB" sz="1900" dirty="0">
                <a:solidFill>
                  <a:schemeClr val="bg1"/>
                </a:solidFill>
              </a:rPr>
              <a:t> pp.19-21</a:t>
            </a:r>
          </a:p>
          <a:p>
            <a:pPr marL="514350" indent="-514350">
              <a:buFont typeface="+mj-lt"/>
              <a:buAutoNum type="arabicPeriod" startAt="28"/>
            </a:pPr>
            <a:r>
              <a:rPr lang="en-GB" sz="1900" dirty="0">
                <a:solidFill>
                  <a:schemeClr val="bg1"/>
                </a:solidFill>
              </a:rPr>
              <a:t>Daniel J. Gahan, </a:t>
            </a:r>
            <a:r>
              <a:rPr lang="en-GB" sz="1900" i="1" dirty="0">
                <a:solidFill>
                  <a:schemeClr val="bg1"/>
                </a:solidFill>
              </a:rPr>
              <a:t>The People’s Rising: Wexford 1798,</a:t>
            </a:r>
            <a:r>
              <a:rPr lang="en-GB" sz="1900" dirty="0">
                <a:solidFill>
                  <a:schemeClr val="bg1"/>
                </a:solidFill>
              </a:rPr>
              <a:t> pp.38-42</a:t>
            </a:r>
          </a:p>
          <a:p>
            <a:pPr marL="514350" indent="-514350">
              <a:buFont typeface="+mj-lt"/>
              <a:buAutoNum type="arabicPeriod" startAt="28"/>
            </a:pPr>
            <a:r>
              <a:rPr lang="en-GB" sz="1900" dirty="0">
                <a:solidFill>
                  <a:schemeClr val="bg1"/>
                </a:solidFill>
              </a:rPr>
              <a:t>Daniel J. Gahan, </a:t>
            </a:r>
            <a:r>
              <a:rPr lang="en-GB" sz="1900" i="1" dirty="0">
                <a:solidFill>
                  <a:schemeClr val="bg1"/>
                </a:solidFill>
              </a:rPr>
              <a:t>The People’s Rising: Wexford 1798,</a:t>
            </a:r>
            <a:r>
              <a:rPr lang="en-GB" sz="1900" dirty="0">
                <a:solidFill>
                  <a:schemeClr val="bg1"/>
                </a:solidFill>
              </a:rPr>
              <a:t> pp.45-58</a:t>
            </a:r>
          </a:p>
          <a:p>
            <a:pPr marL="514350" indent="-514350">
              <a:buFont typeface="+mj-lt"/>
              <a:buAutoNum type="arabicPeriod" startAt="28"/>
            </a:pPr>
            <a:r>
              <a:rPr lang="en-GB" sz="1900" dirty="0">
                <a:solidFill>
                  <a:schemeClr val="bg1"/>
                </a:solidFill>
              </a:rPr>
              <a:t>Daniel J. Gahan, </a:t>
            </a:r>
            <a:r>
              <a:rPr lang="en-GB" sz="1900" i="1" dirty="0">
                <a:solidFill>
                  <a:schemeClr val="bg1"/>
                </a:solidFill>
              </a:rPr>
              <a:t>The People’s Rising: Wexford 1798</a:t>
            </a:r>
            <a:r>
              <a:rPr lang="en-GB" sz="1900" dirty="0">
                <a:solidFill>
                  <a:schemeClr val="bg1"/>
                </a:solidFill>
              </a:rPr>
              <a:t>, pp.70-85</a:t>
            </a:r>
          </a:p>
          <a:p>
            <a:pPr marL="514350" indent="-514350">
              <a:buFont typeface="+mj-lt"/>
              <a:buAutoNum type="arabicPeriod" startAt="28"/>
            </a:pPr>
            <a:r>
              <a:rPr lang="en-GB" sz="1900" dirty="0">
                <a:solidFill>
                  <a:schemeClr val="bg1"/>
                </a:solidFill>
              </a:rPr>
              <a:t>Daniel J. Gahan, </a:t>
            </a:r>
            <a:r>
              <a:rPr lang="en-GB" sz="1900" i="1" dirty="0">
                <a:solidFill>
                  <a:schemeClr val="bg1"/>
                </a:solidFill>
              </a:rPr>
              <a:t>The People’s Rising: Wexford 1798</a:t>
            </a:r>
            <a:r>
              <a:rPr lang="en-GB" sz="1900" dirty="0">
                <a:solidFill>
                  <a:schemeClr val="bg1"/>
                </a:solidFill>
              </a:rPr>
              <a:t>, pp.70-85</a:t>
            </a:r>
          </a:p>
          <a:p>
            <a:pPr marL="514350" indent="-514350">
              <a:buFont typeface="+mj-lt"/>
              <a:buAutoNum type="arabicPeriod" startAt="28"/>
            </a:pPr>
            <a:r>
              <a:rPr lang="en-GB" sz="1900" dirty="0">
                <a:solidFill>
                  <a:schemeClr val="bg1"/>
                </a:solidFill>
              </a:rPr>
              <a:t>Daniel J. Gahan, </a:t>
            </a:r>
            <a:r>
              <a:rPr lang="en-GB" sz="1900" i="1" dirty="0">
                <a:solidFill>
                  <a:schemeClr val="bg1"/>
                </a:solidFill>
              </a:rPr>
              <a:t>The People’s Rising: Wexford 1798</a:t>
            </a:r>
            <a:r>
              <a:rPr lang="en-GB" sz="1900" dirty="0">
                <a:solidFill>
                  <a:schemeClr val="bg1"/>
                </a:solidFill>
              </a:rPr>
              <a:t>, pp.86-100</a:t>
            </a:r>
          </a:p>
          <a:p>
            <a:pPr marL="514350" indent="-514350">
              <a:buFont typeface="+mj-lt"/>
              <a:buAutoNum type="arabicPeriod" startAt="28"/>
            </a:pPr>
            <a:r>
              <a:rPr lang="en-GB" sz="1900" dirty="0">
                <a:solidFill>
                  <a:schemeClr val="bg1"/>
                </a:solidFill>
              </a:rPr>
              <a:t>Daniel J. Gahan, </a:t>
            </a:r>
            <a:r>
              <a:rPr lang="en-GB" sz="1900" i="1" dirty="0">
                <a:solidFill>
                  <a:schemeClr val="bg1"/>
                </a:solidFill>
              </a:rPr>
              <a:t>The People’s Rising: Wexford 1798</a:t>
            </a:r>
            <a:r>
              <a:rPr lang="en-GB" sz="1900" dirty="0">
                <a:solidFill>
                  <a:schemeClr val="bg1"/>
                </a:solidFill>
              </a:rPr>
              <a:t>, pp.121-133</a:t>
            </a:r>
          </a:p>
          <a:p>
            <a:pPr marL="514350" indent="-514350">
              <a:buFont typeface="+mj-lt"/>
              <a:buAutoNum type="arabicPeriod" startAt="28"/>
            </a:pPr>
            <a:r>
              <a:rPr lang="en-GB" sz="1900" dirty="0">
                <a:solidFill>
                  <a:schemeClr val="bg1"/>
                </a:solidFill>
              </a:rPr>
              <a:t>Daniel J. Gahan, </a:t>
            </a:r>
            <a:r>
              <a:rPr lang="en-GB" sz="1900" i="1" dirty="0">
                <a:solidFill>
                  <a:schemeClr val="bg1"/>
                </a:solidFill>
              </a:rPr>
              <a:t>The People’s Rising: Wexford 1798</a:t>
            </a:r>
            <a:r>
              <a:rPr lang="en-GB" sz="1900" dirty="0">
                <a:solidFill>
                  <a:schemeClr val="bg1"/>
                </a:solidFill>
              </a:rPr>
              <a:t>, pp.93-95</a:t>
            </a:r>
          </a:p>
          <a:p>
            <a:pPr marL="514350" indent="-514350">
              <a:buFont typeface="+mj-lt"/>
              <a:buAutoNum type="arabicPeriod" startAt="28"/>
            </a:pPr>
            <a:r>
              <a:rPr lang="en-GB" sz="1900" dirty="0">
                <a:solidFill>
                  <a:schemeClr val="bg1"/>
                </a:solidFill>
              </a:rPr>
              <a:t>Daniel J. Gahan, </a:t>
            </a:r>
            <a:r>
              <a:rPr lang="en-GB" sz="1900" i="1" dirty="0">
                <a:solidFill>
                  <a:schemeClr val="bg1"/>
                </a:solidFill>
              </a:rPr>
              <a:t>The People’s Rising: Wexford 1798</a:t>
            </a:r>
            <a:r>
              <a:rPr lang="en-GB" sz="1900" dirty="0">
                <a:solidFill>
                  <a:schemeClr val="bg1"/>
                </a:solidFill>
              </a:rPr>
              <a:t>, pp.143-161</a:t>
            </a:r>
          </a:p>
          <a:p>
            <a:pPr marL="514350" indent="-514350">
              <a:buFont typeface="+mj-lt"/>
              <a:buAutoNum type="arabicPeriod" startAt="28"/>
            </a:pPr>
            <a:r>
              <a:rPr lang="en-GB" sz="1900" i="1" dirty="0">
                <a:solidFill>
                  <a:schemeClr val="bg1"/>
                </a:solidFill>
              </a:rPr>
              <a:t>Daniel J. Gahan, The People’s Rising: Wexford 1798, </a:t>
            </a:r>
            <a:r>
              <a:rPr lang="en-GB" sz="1900" dirty="0">
                <a:solidFill>
                  <a:schemeClr val="bg1"/>
                </a:solidFill>
              </a:rPr>
              <a:t>pp.195-204  </a:t>
            </a:r>
          </a:p>
          <a:p>
            <a:pPr marL="514350" indent="-514350">
              <a:buFont typeface="+mj-lt"/>
              <a:buAutoNum type="arabicPeriod" startAt="28"/>
            </a:pPr>
            <a:r>
              <a:rPr lang="en-GB" sz="1900" dirty="0">
                <a:solidFill>
                  <a:schemeClr val="bg1"/>
                </a:solidFill>
              </a:rPr>
              <a:t>Daniel J. Gahan, </a:t>
            </a:r>
            <a:r>
              <a:rPr lang="en-GB" sz="1900" i="1" dirty="0">
                <a:solidFill>
                  <a:schemeClr val="bg1"/>
                </a:solidFill>
              </a:rPr>
              <a:t>The People’s Rising: Wexford 1798</a:t>
            </a:r>
            <a:r>
              <a:rPr lang="en-GB" sz="1900" dirty="0">
                <a:solidFill>
                  <a:schemeClr val="bg1"/>
                </a:solidFill>
              </a:rPr>
              <a:t>, pp.205-228  </a:t>
            </a:r>
          </a:p>
          <a:p>
            <a:pPr marL="514350" indent="-514350">
              <a:buFont typeface="+mj-lt"/>
              <a:buAutoNum type="arabicPeriod" startAt="28"/>
            </a:pPr>
            <a:r>
              <a:rPr lang="en-GB" sz="1900" dirty="0">
                <a:solidFill>
                  <a:schemeClr val="bg1"/>
                </a:solidFill>
              </a:rPr>
              <a:t>Daniel J. Gahan, </a:t>
            </a:r>
            <a:r>
              <a:rPr lang="en-GB" sz="1900" i="1" dirty="0">
                <a:solidFill>
                  <a:schemeClr val="bg1"/>
                </a:solidFill>
              </a:rPr>
              <a:t>The People’s Rising: Wexford 1798,</a:t>
            </a:r>
            <a:r>
              <a:rPr lang="en-GB" sz="1900" dirty="0">
                <a:solidFill>
                  <a:schemeClr val="bg1"/>
                </a:solidFill>
              </a:rPr>
              <a:t> pp.205-228  </a:t>
            </a:r>
          </a:p>
          <a:p>
            <a:pPr marL="514350" indent="-514350">
              <a:buFont typeface="+mj-lt"/>
              <a:buAutoNum type="arabicPeriod" startAt="28"/>
            </a:pPr>
            <a:r>
              <a:rPr lang="en-GB" sz="1900" i="1" dirty="0">
                <a:solidFill>
                  <a:schemeClr val="bg1"/>
                </a:solidFill>
              </a:rPr>
              <a:t>Memoirs of Miles Byrne</a:t>
            </a:r>
            <a:r>
              <a:rPr lang="en-GB" sz="1900" dirty="0">
                <a:solidFill>
                  <a:schemeClr val="bg1"/>
                </a:solidFill>
              </a:rPr>
              <a:t> (1863) Vol I, p.171 </a:t>
            </a:r>
          </a:p>
          <a:p>
            <a:pPr marL="514350" indent="-514350">
              <a:buFont typeface="+mj-lt"/>
              <a:buAutoNum type="arabicPeriod" startAt="28"/>
            </a:pPr>
            <a:r>
              <a:rPr lang="en-GB" sz="1900" dirty="0">
                <a:solidFill>
                  <a:schemeClr val="bg1"/>
                </a:solidFill>
              </a:rPr>
              <a:t>Daniel J. Gahan, </a:t>
            </a:r>
            <a:r>
              <a:rPr lang="en-GB" sz="1900" i="1" dirty="0">
                <a:solidFill>
                  <a:schemeClr val="bg1"/>
                </a:solidFill>
              </a:rPr>
              <a:t>The People’s Rising: Wexford 1798,</a:t>
            </a:r>
            <a:r>
              <a:rPr lang="en-GB" sz="1900" dirty="0">
                <a:solidFill>
                  <a:schemeClr val="bg1"/>
                </a:solidFill>
              </a:rPr>
              <a:t> pp.205-228  </a:t>
            </a:r>
          </a:p>
          <a:p>
            <a:pPr marL="514350" indent="-514350">
              <a:buFont typeface="+mj-lt"/>
              <a:buAutoNum type="arabicPeriod" startAt="28"/>
            </a:pPr>
            <a:r>
              <a:rPr lang="en-GB" sz="1900" dirty="0">
                <a:solidFill>
                  <a:schemeClr val="bg1"/>
                </a:solidFill>
              </a:rPr>
              <a:t>Daniel J. Gahan, </a:t>
            </a:r>
            <a:r>
              <a:rPr lang="en-GB" sz="1900" i="1" dirty="0">
                <a:solidFill>
                  <a:schemeClr val="bg1"/>
                </a:solidFill>
              </a:rPr>
              <a:t>Rebellion! Ireland in 1798</a:t>
            </a:r>
            <a:r>
              <a:rPr lang="en-GB" sz="1900" dirty="0">
                <a:solidFill>
                  <a:schemeClr val="bg1"/>
                </a:solidFill>
              </a:rPr>
              <a:t>, p.88</a:t>
            </a:r>
          </a:p>
        </p:txBody>
      </p:sp>
    </p:spTree>
    <p:extLst>
      <p:ext uri="{BB962C8B-B14F-4D97-AF65-F5344CB8AC3E}">
        <p14:creationId xmlns:p14="http://schemas.microsoft.com/office/powerpoint/2010/main" val="18819573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06D05-134B-4B32-B4F7-F995BBC8B83F}"/>
              </a:ext>
            </a:extLst>
          </p:cNvPr>
          <p:cNvSpPr>
            <a:spLocks noGrp="1"/>
          </p:cNvSpPr>
          <p:nvPr>
            <p:ph idx="1"/>
          </p:nvPr>
        </p:nvSpPr>
        <p:spPr>
          <a:xfrm>
            <a:off x="838200" y="618978"/>
            <a:ext cx="10515600" cy="5825271"/>
          </a:xfrm>
        </p:spPr>
        <p:txBody>
          <a:bodyPr>
            <a:normAutofit fontScale="62500" lnSpcReduction="20000"/>
          </a:bodyPr>
          <a:lstStyle/>
          <a:p>
            <a:pPr marL="514350" indent="-514350">
              <a:buFont typeface="+mj-lt"/>
              <a:buAutoNum type="arabicPeriod" startAt="44"/>
            </a:pPr>
            <a:r>
              <a:rPr lang="en-GB" dirty="0">
                <a:solidFill>
                  <a:schemeClr val="bg1"/>
                </a:solidFill>
              </a:rPr>
              <a:t> Daniel J. Gahan, </a:t>
            </a:r>
            <a:r>
              <a:rPr lang="en-GB" i="1" dirty="0">
                <a:solidFill>
                  <a:schemeClr val="bg1"/>
                </a:solidFill>
              </a:rPr>
              <a:t>The People’s Rising: Wexford 1798, </a:t>
            </a:r>
            <a:r>
              <a:rPr lang="en-GB" dirty="0">
                <a:solidFill>
                  <a:schemeClr val="bg1"/>
                </a:solidFill>
              </a:rPr>
              <a:t>pp.205-228  </a:t>
            </a:r>
          </a:p>
          <a:p>
            <a:pPr marL="514350" indent="-514350">
              <a:buFont typeface="+mj-lt"/>
              <a:buAutoNum type="arabicPeriod" startAt="44"/>
            </a:pPr>
            <a:r>
              <a:rPr lang="en-GB" dirty="0">
                <a:solidFill>
                  <a:schemeClr val="bg1"/>
                </a:solidFill>
              </a:rPr>
              <a:t>  Daniel J. Gahan, </a:t>
            </a:r>
            <a:r>
              <a:rPr lang="en-GB" i="1" dirty="0">
                <a:solidFill>
                  <a:schemeClr val="bg1"/>
                </a:solidFill>
              </a:rPr>
              <a:t>The People’s Rising: Wexford 1798</a:t>
            </a:r>
            <a:r>
              <a:rPr lang="en-GB" dirty="0">
                <a:solidFill>
                  <a:schemeClr val="bg1"/>
                </a:solidFill>
              </a:rPr>
              <a:t>, pp.278-298</a:t>
            </a:r>
          </a:p>
          <a:p>
            <a:pPr marL="514350" indent="-514350">
              <a:buFont typeface="+mj-lt"/>
              <a:buAutoNum type="arabicPeriod" startAt="44"/>
            </a:pPr>
            <a:r>
              <a:rPr lang="en-GB" dirty="0">
                <a:solidFill>
                  <a:schemeClr val="bg1"/>
                </a:solidFill>
              </a:rPr>
              <a:t>  Daniel J. Gahan, </a:t>
            </a:r>
            <a:r>
              <a:rPr lang="en-GB" i="1" dirty="0">
                <a:solidFill>
                  <a:schemeClr val="bg1"/>
                </a:solidFill>
              </a:rPr>
              <a:t>The People’s Rising: Wexford 1798</a:t>
            </a:r>
            <a:r>
              <a:rPr lang="en-GB" dirty="0">
                <a:solidFill>
                  <a:schemeClr val="bg1"/>
                </a:solidFill>
              </a:rPr>
              <a:t>, pp.278-298</a:t>
            </a:r>
          </a:p>
          <a:p>
            <a:pPr marL="514350" indent="-514350">
              <a:buFont typeface="+mj-lt"/>
              <a:buAutoNum type="arabicPeriod" startAt="44"/>
            </a:pPr>
            <a:r>
              <a:rPr lang="en-GB" dirty="0">
                <a:solidFill>
                  <a:schemeClr val="bg1"/>
                </a:solidFill>
              </a:rPr>
              <a:t>  Daniel J. Gahan, </a:t>
            </a:r>
            <a:r>
              <a:rPr lang="en-GB" i="1" dirty="0">
                <a:solidFill>
                  <a:schemeClr val="bg1"/>
                </a:solidFill>
              </a:rPr>
              <a:t>The People’s Rising: Wexford 1798</a:t>
            </a:r>
            <a:r>
              <a:rPr lang="en-GB" dirty="0">
                <a:solidFill>
                  <a:schemeClr val="bg1"/>
                </a:solidFill>
              </a:rPr>
              <a:t>, p.299</a:t>
            </a:r>
          </a:p>
          <a:p>
            <a:pPr marL="514350" indent="-514350">
              <a:buFont typeface="+mj-lt"/>
              <a:buAutoNum type="arabicPeriod" startAt="44"/>
            </a:pPr>
            <a:r>
              <a:rPr lang="en-GB" dirty="0">
                <a:solidFill>
                  <a:schemeClr val="bg1"/>
                </a:solidFill>
              </a:rPr>
              <a:t>  Http://www.libraryireland.com/biography/MylesByrne.php</a:t>
            </a:r>
          </a:p>
          <a:p>
            <a:pPr marL="514350" indent="-514350">
              <a:buFont typeface="+mj-lt"/>
              <a:buAutoNum type="arabicPeriod" startAt="44"/>
            </a:pPr>
            <a:r>
              <a:rPr lang="en-GB" dirty="0">
                <a:solidFill>
                  <a:schemeClr val="bg1"/>
                </a:solidFill>
              </a:rPr>
              <a:t>  Nicholas Furlong, </a:t>
            </a:r>
            <a:r>
              <a:rPr lang="en-GB" i="1" dirty="0">
                <a:solidFill>
                  <a:schemeClr val="bg1"/>
                </a:solidFill>
              </a:rPr>
              <a:t>Fr. John Murphy of Boolavogue 1753-1798</a:t>
            </a:r>
          </a:p>
          <a:p>
            <a:pPr marL="514350" indent="-514350">
              <a:buFont typeface="+mj-lt"/>
              <a:buAutoNum type="arabicPeriod" startAt="44"/>
            </a:pPr>
            <a:r>
              <a:rPr lang="en-GB" dirty="0">
                <a:solidFill>
                  <a:schemeClr val="bg1"/>
                </a:solidFill>
              </a:rPr>
              <a:t>  Http://www.libraryireland.com/JoyceHistory/1798.php</a:t>
            </a:r>
          </a:p>
          <a:p>
            <a:pPr marL="514350" indent="-514350">
              <a:buFont typeface="+mj-lt"/>
              <a:buAutoNum type="arabicPeriod" startAt="44"/>
            </a:pPr>
            <a:r>
              <a:rPr lang="en-GB" dirty="0">
                <a:solidFill>
                  <a:schemeClr val="bg1"/>
                </a:solidFill>
              </a:rPr>
              <a:t>  Http://www.libraryireland.com/biography/BagenalBeauchampHarvey.php</a:t>
            </a:r>
          </a:p>
          <a:p>
            <a:pPr marL="514350" indent="-514350">
              <a:buFont typeface="+mj-lt"/>
              <a:buAutoNum type="arabicPeriod" startAt="44"/>
            </a:pPr>
            <a:r>
              <a:rPr lang="en-GB" dirty="0">
                <a:solidFill>
                  <a:schemeClr val="bg1"/>
                </a:solidFill>
              </a:rPr>
              <a:t>  Http://www.libraryireland.com/biography/MurphyFatherMichael.php</a:t>
            </a:r>
          </a:p>
          <a:p>
            <a:pPr marL="514350" indent="-514350">
              <a:buFont typeface="+mj-lt"/>
              <a:buAutoNum type="arabicPeriod" startAt="44"/>
            </a:pPr>
            <a:r>
              <a:rPr lang="en-GB" dirty="0">
                <a:solidFill>
                  <a:schemeClr val="bg1"/>
                </a:solidFill>
              </a:rPr>
              <a:t>  John Joyce, </a:t>
            </a:r>
            <a:r>
              <a:rPr lang="en-GB" i="1" dirty="0">
                <a:solidFill>
                  <a:schemeClr val="bg1"/>
                </a:solidFill>
              </a:rPr>
              <a:t>General Thomas Cloney: a Wexford rebel of 1798, </a:t>
            </a:r>
            <a:r>
              <a:rPr lang="en-GB" dirty="0">
                <a:solidFill>
                  <a:schemeClr val="bg1"/>
                </a:solidFill>
              </a:rPr>
              <a:t>(Geographical Publications, 1988).  </a:t>
            </a:r>
          </a:p>
          <a:p>
            <a:pPr marL="514350" indent="-514350">
              <a:buFont typeface="+mj-lt"/>
              <a:buAutoNum type="arabicPeriod" startAt="44"/>
            </a:pPr>
            <a:r>
              <a:rPr lang="en-GB" dirty="0">
                <a:solidFill>
                  <a:schemeClr val="bg1"/>
                </a:solidFill>
              </a:rPr>
              <a:t>  Thomas Cloney, </a:t>
            </a:r>
            <a:r>
              <a:rPr lang="en-GB" i="1" dirty="0">
                <a:solidFill>
                  <a:schemeClr val="bg1"/>
                </a:solidFill>
              </a:rPr>
              <a:t>A personal narrative of those transactions in the county Wexford, in which the author was engaged, during the awful period of 1798, </a:t>
            </a:r>
            <a:r>
              <a:rPr lang="en-GB" dirty="0">
                <a:solidFill>
                  <a:schemeClr val="bg1"/>
                </a:solidFill>
              </a:rPr>
              <a:t>(1832)</a:t>
            </a:r>
          </a:p>
          <a:p>
            <a:pPr marL="514350" indent="-514350">
              <a:buFont typeface="+mj-lt"/>
              <a:buAutoNum type="arabicPeriod" startAt="44"/>
            </a:pPr>
            <a:r>
              <a:rPr lang="en-GB" dirty="0">
                <a:solidFill>
                  <a:schemeClr val="bg1"/>
                </a:solidFill>
              </a:rPr>
              <a:t>  Daniel J. Gahan, </a:t>
            </a:r>
            <a:r>
              <a:rPr lang="en-GB" i="1" dirty="0">
                <a:solidFill>
                  <a:schemeClr val="bg1"/>
                </a:solidFill>
              </a:rPr>
              <a:t>Rebellion! Ireland in 1798</a:t>
            </a:r>
            <a:r>
              <a:rPr lang="en-GB" dirty="0">
                <a:solidFill>
                  <a:schemeClr val="bg1"/>
                </a:solidFill>
              </a:rPr>
              <a:t>, pp.119-121</a:t>
            </a:r>
          </a:p>
          <a:p>
            <a:pPr marL="514350" indent="-514350">
              <a:buFont typeface="+mj-lt"/>
              <a:buAutoNum type="arabicPeriod" startAt="44"/>
            </a:pPr>
            <a:r>
              <a:rPr lang="en-GB" dirty="0">
                <a:solidFill>
                  <a:schemeClr val="bg1"/>
                </a:solidFill>
              </a:rPr>
              <a:t>  Daniel J. Gahan, </a:t>
            </a:r>
            <a:r>
              <a:rPr lang="en-GB" i="1" dirty="0">
                <a:solidFill>
                  <a:schemeClr val="bg1"/>
                </a:solidFill>
              </a:rPr>
              <a:t>Rebellion! Ireland in 1798</a:t>
            </a:r>
            <a:r>
              <a:rPr lang="en-GB" dirty="0">
                <a:solidFill>
                  <a:schemeClr val="bg1"/>
                </a:solidFill>
              </a:rPr>
              <a:t>, p.124</a:t>
            </a:r>
          </a:p>
          <a:p>
            <a:pPr marL="514350" indent="-514350">
              <a:buFont typeface="+mj-lt"/>
              <a:buAutoNum type="arabicPeriod" startAt="44"/>
            </a:pPr>
            <a:r>
              <a:rPr lang="en-GB" dirty="0">
                <a:solidFill>
                  <a:schemeClr val="bg1"/>
                </a:solidFill>
              </a:rPr>
              <a:t>  T.W. Moody and F.X. Martin, </a:t>
            </a:r>
            <a:r>
              <a:rPr lang="en-GB" i="1" dirty="0">
                <a:solidFill>
                  <a:schemeClr val="bg1"/>
                </a:solidFill>
              </a:rPr>
              <a:t>The Course of Irish History </a:t>
            </a:r>
            <a:r>
              <a:rPr lang="en-GB" dirty="0">
                <a:solidFill>
                  <a:schemeClr val="bg1"/>
                </a:solidFill>
              </a:rPr>
              <a:t>(Dublin: Mercier Press, 2001), p.203</a:t>
            </a:r>
          </a:p>
          <a:p>
            <a:pPr marL="514350" indent="-514350">
              <a:buFont typeface="+mj-lt"/>
              <a:buAutoNum type="arabicPeriod" startAt="44"/>
            </a:pPr>
            <a:r>
              <a:rPr lang="en-GB" dirty="0">
                <a:solidFill>
                  <a:schemeClr val="bg1"/>
                </a:solidFill>
              </a:rPr>
              <a:t> Patrick Pearse, </a:t>
            </a:r>
            <a:r>
              <a:rPr lang="en-GB" i="1" dirty="0">
                <a:solidFill>
                  <a:schemeClr val="bg1"/>
                </a:solidFill>
              </a:rPr>
              <a:t>The Coming Revolution: The Political Writings and Speeches of Patrick Pearse</a:t>
            </a:r>
            <a:r>
              <a:rPr lang="en-GB" dirty="0">
                <a:solidFill>
                  <a:schemeClr val="bg1"/>
                </a:solidFill>
              </a:rPr>
              <a:t> (Cork: Mercier Press, 2012), p. 52  </a:t>
            </a:r>
          </a:p>
          <a:p>
            <a:pPr marL="514350" indent="-514350">
              <a:buFont typeface="+mj-lt"/>
              <a:buAutoNum type="arabicPeriod" startAt="44"/>
            </a:pPr>
            <a:r>
              <a:rPr lang="en-GB" dirty="0">
                <a:solidFill>
                  <a:schemeClr val="bg1"/>
                </a:solidFill>
              </a:rPr>
              <a:t> Http://www.irishmusicdaily.com/pj-mccall-songwriting-career</a:t>
            </a:r>
          </a:p>
        </p:txBody>
      </p:sp>
    </p:spTree>
    <p:extLst>
      <p:ext uri="{BB962C8B-B14F-4D97-AF65-F5344CB8AC3E}">
        <p14:creationId xmlns:p14="http://schemas.microsoft.com/office/powerpoint/2010/main" val="39128150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FD8E27-252C-46E4-A0FA-ED5FE5A0B28D}"/>
              </a:ext>
            </a:extLst>
          </p:cNvPr>
          <p:cNvSpPr>
            <a:spLocks noGrp="1"/>
          </p:cNvSpPr>
          <p:nvPr>
            <p:ph idx="1"/>
          </p:nvPr>
        </p:nvSpPr>
        <p:spPr>
          <a:xfrm>
            <a:off x="838200" y="436098"/>
            <a:ext cx="10515600" cy="5740865"/>
          </a:xfrm>
        </p:spPr>
        <p:txBody>
          <a:bodyPr>
            <a:normAutofit fontScale="92500"/>
          </a:bodyPr>
          <a:lstStyle/>
          <a:p>
            <a:pPr marL="0" indent="0">
              <a:buNone/>
            </a:pPr>
            <a:r>
              <a:rPr lang="en-GB" sz="4100" dirty="0">
                <a:solidFill>
                  <a:schemeClr val="bg1"/>
                </a:solidFill>
              </a:rPr>
              <a:t>Bibliography </a:t>
            </a:r>
            <a:r>
              <a:rPr lang="en-GB" dirty="0">
                <a:solidFill>
                  <a:schemeClr val="bg1"/>
                </a:solidFill>
              </a:rPr>
              <a:t> </a:t>
            </a:r>
          </a:p>
          <a:p>
            <a:pPr marL="0" indent="0">
              <a:buNone/>
            </a:pPr>
            <a:r>
              <a:rPr lang="en-GB" dirty="0" err="1">
                <a:solidFill>
                  <a:schemeClr val="bg1"/>
                </a:solidFill>
              </a:rPr>
              <a:t>Barlett</a:t>
            </a:r>
            <a:r>
              <a:rPr lang="en-GB" dirty="0">
                <a:solidFill>
                  <a:schemeClr val="bg1"/>
                </a:solidFill>
              </a:rPr>
              <a:t>, Thomas, </a:t>
            </a:r>
            <a:r>
              <a:rPr lang="en-GB" i="1" dirty="0">
                <a:solidFill>
                  <a:schemeClr val="bg1"/>
                </a:solidFill>
              </a:rPr>
              <a:t>Theobald Wolfe Tone </a:t>
            </a:r>
            <a:r>
              <a:rPr lang="en-GB" dirty="0">
                <a:solidFill>
                  <a:schemeClr val="bg1"/>
                </a:solidFill>
              </a:rPr>
              <a:t>(Dublin: Historical Association of Ireland, 1997)</a:t>
            </a:r>
          </a:p>
          <a:p>
            <a:pPr marL="0" indent="0">
              <a:buNone/>
            </a:pPr>
            <a:r>
              <a:rPr lang="en-GB" dirty="0" err="1">
                <a:solidFill>
                  <a:schemeClr val="bg1"/>
                </a:solidFill>
              </a:rPr>
              <a:t>Barlett</a:t>
            </a:r>
            <a:r>
              <a:rPr lang="en-GB" dirty="0">
                <a:solidFill>
                  <a:schemeClr val="bg1"/>
                </a:solidFill>
              </a:rPr>
              <a:t> Thomas, David Dickson, </a:t>
            </a:r>
            <a:r>
              <a:rPr lang="en-GB" dirty="0" err="1">
                <a:solidFill>
                  <a:schemeClr val="bg1"/>
                </a:solidFill>
              </a:rPr>
              <a:t>Daire</a:t>
            </a:r>
            <a:r>
              <a:rPr lang="en-GB" dirty="0">
                <a:solidFill>
                  <a:schemeClr val="bg1"/>
                </a:solidFill>
              </a:rPr>
              <a:t> Keogh &amp; Kevin Whelan, </a:t>
            </a:r>
            <a:r>
              <a:rPr lang="en-GB" dirty="0" err="1">
                <a:solidFill>
                  <a:schemeClr val="bg1"/>
                </a:solidFill>
              </a:rPr>
              <a:t>eds</a:t>
            </a:r>
            <a:r>
              <a:rPr lang="en-GB" dirty="0">
                <a:solidFill>
                  <a:schemeClr val="bg1"/>
                </a:solidFill>
              </a:rPr>
              <a:t>, </a:t>
            </a:r>
            <a:r>
              <a:rPr lang="en-GB" i="1" dirty="0">
                <a:solidFill>
                  <a:schemeClr val="bg1"/>
                </a:solidFill>
              </a:rPr>
              <a:t>1798 A Bicentenary Perspective </a:t>
            </a:r>
            <a:r>
              <a:rPr lang="en-GB" dirty="0">
                <a:solidFill>
                  <a:schemeClr val="bg1"/>
                </a:solidFill>
              </a:rPr>
              <a:t>(Dublin: Four Courts Press, 2003)  </a:t>
            </a:r>
          </a:p>
          <a:p>
            <a:pPr marL="0" indent="0">
              <a:buNone/>
            </a:pPr>
            <a:r>
              <a:rPr lang="en-GB" dirty="0">
                <a:solidFill>
                  <a:schemeClr val="bg1"/>
                </a:solidFill>
              </a:rPr>
              <a:t>Cloney, Thomas, </a:t>
            </a:r>
            <a:r>
              <a:rPr lang="en-GB" i="1" dirty="0">
                <a:solidFill>
                  <a:schemeClr val="bg1"/>
                </a:solidFill>
              </a:rPr>
              <a:t>A personal narrative of those transactions in the county Wexford, in which the author was engaged, during the awful period of 1798 </a:t>
            </a:r>
            <a:r>
              <a:rPr lang="en-GB" dirty="0">
                <a:solidFill>
                  <a:schemeClr val="bg1"/>
                </a:solidFill>
              </a:rPr>
              <a:t>(1832)</a:t>
            </a:r>
          </a:p>
          <a:p>
            <a:pPr marL="0" indent="0">
              <a:buNone/>
            </a:pPr>
            <a:r>
              <a:rPr lang="en-GB" dirty="0">
                <a:solidFill>
                  <a:schemeClr val="bg1"/>
                </a:solidFill>
              </a:rPr>
              <a:t>Dickson, David, </a:t>
            </a:r>
            <a:r>
              <a:rPr lang="en-GB" dirty="0" err="1">
                <a:solidFill>
                  <a:schemeClr val="bg1"/>
                </a:solidFill>
              </a:rPr>
              <a:t>Daire</a:t>
            </a:r>
            <a:r>
              <a:rPr lang="en-GB" dirty="0">
                <a:solidFill>
                  <a:schemeClr val="bg1"/>
                </a:solidFill>
              </a:rPr>
              <a:t> Keogh &amp; Kevin Whelan, </a:t>
            </a:r>
            <a:r>
              <a:rPr lang="en-GB" dirty="0" err="1">
                <a:solidFill>
                  <a:schemeClr val="bg1"/>
                </a:solidFill>
              </a:rPr>
              <a:t>eds</a:t>
            </a:r>
            <a:r>
              <a:rPr lang="en-GB" dirty="0">
                <a:solidFill>
                  <a:schemeClr val="bg1"/>
                </a:solidFill>
              </a:rPr>
              <a:t>, </a:t>
            </a:r>
            <a:r>
              <a:rPr lang="en-GB" i="1" dirty="0">
                <a:solidFill>
                  <a:schemeClr val="bg1"/>
                </a:solidFill>
              </a:rPr>
              <a:t>The United Irishmen: Republicanism, Radicalism and Rebellion </a:t>
            </a:r>
            <a:r>
              <a:rPr lang="en-GB" dirty="0">
                <a:solidFill>
                  <a:schemeClr val="bg1"/>
                </a:solidFill>
              </a:rPr>
              <a:t>(Dublin: The Lilliput Press, 1994)   </a:t>
            </a:r>
          </a:p>
          <a:p>
            <a:pPr marL="0" indent="0">
              <a:buNone/>
            </a:pPr>
            <a:r>
              <a:rPr lang="en-GB" dirty="0">
                <a:solidFill>
                  <a:schemeClr val="bg1"/>
                </a:solidFill>
              </a:rPr>
              <a:t>Elliott, Marianne, </a:t>
            </a:r>
            <a:r>
              <a:rPr lang="en-GB" i="1" dirty="0">
                <a:solidFill>
                  <a:schemeClr val="bg1"/>
                </a:solidFill>
              </a:rPr>
              <a:t>Wolfe Tone </a:t>
            </a:r>
            <a:r>
              <a:rPr lang="en-GB" dirty="0">
                <a:solidFill>
                  <a:schemeClr val="bg1"/>
                </a:solidFill>
              </a:rPr>
              <a:t>(Liverpool: Liverpool University Press, 2012)</a:t>
            </a:r>
          </a:p>
          <a:p>
            <a:pPr marL="0" indent="0">
              <a:buNone/>
            </a:pPr>
            <a:r>
              <a:rPr lang="en-GB" dirty="0">
                <a:solidFill>
                  <a:schemeClr val="bg1"/>
                </a:solidFill>
              </a:rPr>
              <a:t>Furlong, Nicholas, </a:t>
            </a:r>
            <a:r>
              <a:rPr lang="en-GB" i="1" dirty="0">
                <a:solidFill>
                  <a:schemeClr val="bg1"/>
                </a:solidFill>
              </a:rPr>
              <a:t>Fr. John Murphy of Boolavogue 1753-1798 </a:t>
            </a:r>
            <a:r>
              <a:rPr lang="en-GB" dirty="0">
                <a:solidFill>
                  <a:schemeClr val="bg1"/>
                </a:solidFill>
              </a:rPr>
              <a:t>(Dublin: Geographic Publications, 2001)</a:t>
            </a:r>
          </a:p>
          <a:p>
            <a:endParaRPr lang="en-GB" dirty="0"/>
          </a:p>
          <a:p>
            <a:endParaRPr lang="en-GB" dirty="0"/>
          </a:p>
        </p:txBody>
      </p:sp>
    </p:spTree>
    <p:extLst>
      <p:ext uri="{BB962C8B-B14F-4D97-AF65-F5344CB8AC3E}">
        <p14:creationId xmlns:p14="http://schemas.microsoft.com/office/powerpoint/2010/main" val="4079963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E486-905C-4FCF-AD8F-E78DF7C6DE35}"/>
              </a:ext>
            </a:extLst>
          </p:cNvPr>
          <p:cNvSpPr txBox="1">
            <a:spLocks noGrp="1"/>
          </p:cNvSpPr>
          <p:nvPr>
            <p:ph type="title"/>
          </p:nvPr>
        </p:nvSpPr>
        <p:spPr/>
        <p:txBody>
          <a:bodyPr>
            <a:normAutofit/>
          </a:bodyPr>
          <a:lstStyle/>
          <a:p>
            <a:pPr lvl="0"/>
            <a:r>
              <a:rPr lang="en-GB" sz="2800" b="1" dirty="0">
                <a:solidFill>
                  <a:schemeClr val="bg1"/>
                </a:solidFill>
                <a:latin typeface="+mn-lt"/>
              </a:rPr>
              <a:t>The American War of Independence </a:t>
            </a:r>
          </a:p>
        </p:txBody>
      </p:sp>
      <p:sp>
        <p:nvSpPr>
          <p:cNvPr id="3" name="Content Placeholder 2">
            <a:extLst>
              <a:ext uri="{FF2B5EF4-FFF2-40B4-BE49-F238E27FC236}">
                <a16:creationId xmlns:a16="http://schemas.microsoft.com/office/drawing/2014/main" id="{2CB22781-A807-4928-86A7-3A6B75FD91FD}"/>
              </a:ext>
            </a:extLst>
          </p:cNvPr>
          <p:cNvSpPr txBox="1">
            <a:spLocks noGrp="1"/>
          </p:cNvSpPr>
          <p:nvPr>
            <p:ph idx="1"/>
          </p:nvPr>
        </p:nvSpPr>
        <p:spPr>
          <a:xfrm>
            <a:off x="838200" y="1438897"/>
            <a:ext cx="10515600" cy="4486275"/>
          </a:xfrm>
        </p:spPr>
        <p:txBody>
          <a:bodyPr>
            <a:normAutofit/>
          </a:bodyPr>
          <a:lstStyle/>
          <a:p>
            <a:pPr marL="0" lvl="0" indent="0">
              <a:lnSpc>
                <a:spcPct val="80000"/>
              </a:lnSpc>
              <a:buNone/>
            </a:pPr>
            <a:endParaRPr lang="en-GB" sz="2600" dirty="0"/>
          </a:p>
          <a:p>
            <a:pPr lvl="0">
              <a:lnSpc>
                <a:spcPct val="80000"/>
              </a:lnSpc>
            </a:pPr>
            <a:r>
              <a:rPr lang="en-GB" sz="2600" dirty="0">
                <a:solidFill>
                  <a:schemeClr val="bg1"/>
                </a:solidFill>
              </a:rPr>
              <a:t>The American War of Independence occurred due to dissatisfaction amongst the American colonists with taxes imposed on the colonies by the British government. </a:t>
            </a:r>
          </a:p>
          <a:p>
            <a:pPr lvl="0">
              <a:lnSpc>
                <a:spcPct val="80000"/>
              </a:lnSpc>
            </a:pPr>
            <a:r>
              <a:rPr lang="en-GB" sz="2600" dirty="0">
                <a:solidFill>
                  <a:schemeClr val="bg1"/>
                </a:solidFill>
              </a:rPr>
              <a:t>The American War of Independence commenced at Lexington in 1775. By 1776, 13 Colonies of America, led by George Washington, were at war with the British. </a:t>
            </a:r>
          </a:p>
          <a:p>
            <a:pPr lvl="0">
              <a:lnSpc>
                <a:spcPct val="80000"/>
              </a:lnSpc>
            </a:pPr>
            <a:r>
              <a:rPr lang="en-GB" sz="2600" dirty="0">
                <a:solidFill>
                  <a:schemeClr val="bg1"/>
                </a:solidFill>
              </a:rPr>
              <a:t>Lord Cornwallis a leading British general, surrendered at Yorktown, Virginia in 1781. </a:t>
            </a:r>
          </a:p>
          <a:p>
            <a:pPr lvl="0">
              <a:lnSpc>
                <a:spcPct val="80000"/>
              </a:lnSpc>
            </a:pPr>
            <a:r>
              <a:rPr lang="en-GB" sz="2600" dirty="0">
                <a:solidFill>
                  <a:schemeClr val="bg1"/>
                </a:solidFill>
              </a:rPr>
              <a:t>American Independence from Britain was then recognised with the signing of the Treaty of Versailles in 1783. </a:t>
            </a:r>
            <a:r>
              <a:rPr lang="en-GB" sz="1400" dirty="0">
                <a:solidFill>
                  <a:schemeClr val="bg1"/>
                </a:solidFill>
              </a:rPr>
              <a:t>(2).</a:t>
            </a:r>
            <a:endParaRPr lang="en-GB" sz="2600" dirty="0">
              <a:solidFill>
                <a:schemeClr val="bg1"/>
              </a:solidFill>
            </a:endParaRPr>
          </a:p>
          <a:p>
            <a:pPr lvl="0">
              <a:lnSpc>
                <a:spcPct val="80000"/>
              </a:lnSpc>
            </a:pPr>
            <a:endParaRPr lang="en-GB" sz="26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CCBCD-ED73-4869-BC2E-A3294C2B9413}"/>
              </a:ext>
            </a:extLst>
          </p:cNvPr>
          <p:cNvSpPr>
            <a:spLocks noGrp="1"/>
          </p:cNvSpPr>
          <p:nvPr>
            <p:ph idx="1"/>
          </p:nvPr>
        </p:nvSpPr>
        <p:spPr>
          <a:xfrm>
            <a:off x="838200" y="407963"/>
            <a:ext cx="10515600" cy="5769000"/>
          </a:xfrm>
        </p:spPr>
        <p:txBody>
          <a:bodyPr>
            <a:normAutofit fontScale="92500" lnSpcReduction="10000"/>
          </a:bodyPr>
          <a:lstStyle/>
          <a:p>
            <a:endParaRPr lang="en-GB" dirty="0"/>
          </a:p>
          <a:p>
            <a:pPr marL="0" indent="0">
              <a:buNone/>
            </a:pPr>
            <a:r>
              <a:rPr lang="en-GB" dirty="0">
                <a:solidFill>
                  <a:schemeClr val="bg1"/>
                </a:solidFill>
              </a:rPr>
              <a:t>Gahan, Daniel J., </a:t>
            </a:r>
            <a:r>
              <a:rPr lang="en-GB" i="1" dirty="0">
                <a:solidFill>
                  <a:schemeClr val="bg1"/>
                </a:solidFill>
              </a:rPr>
              <a:t>Rebellion! Ireland in 1798 </a:t>
            </a:r>
            <a:r>
              <a:rPr lang="en-GB" dirty="0">
                <a:solidFill>
                  <a:schemeClr val="bg1"/>
                </a:solidFill>
              </a:rPr>
              <a:t>(Dublin: O’Brien Press, 1998)</a:t>
            </a:r>
          </a:p>
          <a:p>
            <a:pPr marL="0" indent="0">
              <a:buNone/>
            </a:pPr>
            <a:r>
              <a:rPr lang="en-GB" dirty="0">
                <a:solidFill>
                  <a:schemeClr val="bg1"/>
                </a:solidFill>
              </a:rPr>
              <a:t>---------------------, </a:t>
            </a:r>
            <a:r>
              <a:rPr lang="en-GB" i="1" dirty="0">
                <a:solidFill>
                  <a:schemeClr val="bg1"/>
                </a:solidFill>
              </a:rPr>
              <a:t>The People’s Rising: Wexford 1798 </a:t>
            </a:r>
            <a:r>
              <a:rPr lang="en-GB" dirty="0">
                <a:solidFill>
                  <a:schemeClr val="bg1"/>
                </a:solidFill>
              </a:rPr>
              <a:t>(Dublin: Gill &amp; MacMillan, 1995) </a:t>
            </a:r>
          </a:p>
          <a:p>
            <a:pPr marL="0" indent="0">
              <a:buNone/>
            </a:pPr>
            <a:r>
              <a:rPr lang="en-GB" dirty="0">
                <a:solidFill>
                  <a:schemeClr val="bg1"/>
                </a:solidFill>
              </a:rPr>
              <a:t>Jackson, Alvin, </a:t>
            </a:r>
            <a:r>
              <a:rPr lang="en-GB" i="1" dirty="0">
                <a:solidFill>
                  <a:schemeClr val="bg1"/>
                </a:solidFill>
              </a:rPr>
              <a:t>Ireland 1798-1998 War, Peace and Beyond</a:t>
            </a:r>
            <a:r>
              <a:rPr lang="en-GB" dirty="0">
                <a:solidFill>
                  <a:schemeClr val="bg1"/>
                </a:solidFill>
              </a:rPr>
              <a:t>, 2nd </a:t>
            </a:r>
            <a:r>
              <a:rPr lang="en-GB" dirty="0" err="1">
                <a:solidFill>
                  <a:schemeClr val="bg1"/>
                </a:solidFill>
              </a:rPr>
              <a:t>edn</a:t>
            </a:r>
            <a:r>
              <a:rPr lang="en-GB" dirty="0">
                <a:solidFill>
                  <a:schemeClr val="bg1"/>
                </a:solidFill>
              </a:rPr>
              <a:t> (Oxford: Wiley-Blackwell, 2010)</a:t>
            </a:r>
          </a:p>
          <a:p>
            <a:pPr marL="0" indent="0">
              <a:buNone/>
            </a:pPr>
            <a:r>
              <a:rPr lang="en-GB" dirty="0">
                <a:solidFill>
                  <a:schemeClr val="bg1"/>
                </a:solidFill>
              </a:rPr>
              <a:t>Joyce, John, </a:t>
            </a:r>
            <a:r>
              <a:rPr lang="en-GB" i="1" dirty="0">
                <a:solidFill>
                  <a:schemeClr val="bg1"/>
                </a:solidFill>
              </a:rPr>
              <a:t>General Thomas Cloney: a Wexford rebel of 1798 </a:t>
            </a:r>
            <a:r>
              <a:rPr lang="en-GB" dirty="0">
                <a:solidFill>
                  <a:schemeClr val="bg1"/>
                </a:solidFill>
              </a:rPr>
              <a:t>(Geographical Publications, 1988).  </a:t>
            </a:r>
          </a:p>
          <a:p>
            <a:pPr marL="0" indent="0">
              <a:buNone/>
            </a:pPr>
            <a:r>
              <a:rPr lang="en-GB" dirty="0">
                <a:solidFill>
                  <a:schemeClr val="bg1"/>
                </a:solidFill>
              </a:rPr>
              <a:t>Merriman, John, </a:t>
            </a:r>
            <a:r>
              <a:rPr lang="en-GB" i="1" dirty="0">
                <a:solidFill>
                  <a:schemeClr val="bg1"/>
                </a:solidFill>
              </a:rPr>
              <a:t>A History of Modern Europe </a:t>
            </a:r>
            <a:r>
              <a:rPr lang="en-GB" dirty="0">
                <a:solidFill>
                  <a:schemeClr val="bg1"/>
                </a:solidFill>
              </a:rPr>
              <a:t>(London: W.W. Norton &amp; Co, 2004)</a:t>
            </a:r>
          </a:p>
          <a:p>
            <a:pPr marL="0" indent="0">
              <a:buNone/>
            </a:pPr>
            <a:r>
              <a:rPr lang="en-GB" dirty="0">
                <a:solidFill>
                  <a:schemeClr val="bg1"/>
                </a:solidFill>
              </a:rPr>
              <a:t>Moody, T.W., R.B. McDowell, &amp; C.J. Woods, </a:t>
            </a:r>
            <a:r>
              <a:rPr lang="en-GB" dirty="0" err="1">
                <a:solidFill>
                  <a:schemeClr val="bg1"/>
                </a:solidFill>
              </a:rPr>
              <a:t>eds</a:t>
            </a:r>
            <a:r>
              <a:rPr lang="en-GB" dirty="0">
                <a:solidFill>
                  <a:schemeClr val="bg1"/>
                </a:solidFill>
              </a:rPr>
              <a:t>, </a:t>
            </a:r>
            <a:r>
              <a:rPr lang="en-GB" i="1" dirty="0">
                <a:solidFill>
                  <a:schemeClr val="bg1"/>
                </a:solidFill>
              </a:rPr>
              <a:t>The Writings of Theobald Wolfe Tone, 1763-98</a:t>
            </a:r>
            <a:r>
              <a:rPr lang="en-GB" dirty="0">
                <a:solidFill>
                  <a:schemeClr val="bg1"/>
                </a:solidFill>
              </a:rPr>
              <a:t>, 3 </a:t>
            </a:r>
            <a:r>
              <a:rPr lang="en-GB" dirty="0" err="1">
                <a:solidFill>
                  <a:schemeClr val="bg1"/>
                </a:solidFill>
              </a:rPr>
              <a:t>vols</a:t>
            </a:r>
            <a:r>
              <a:rPr lang="en-GB" dirty="0">
                <a:solidFill>
                  <a:schemeClr val="bg1"/>
                </a:solidFill>
              </a:rPr>
              <a:t> (Oxford: Oxford University Press, 2009), I</a:t>
            </a:r>
          </a:p>
          <a:p>
            <a:pPr marL="0" indent="0">
              <a:buNone/>
            </a:pPr>
            <a:r>
              <a:rPr lang="en-GB" dirty="0">
                <a:solidFill>
                  <a:schemeClr val="bg1"/>
                </a:solidFill>
              </a:rPr>
              <a:t>----------------------------------------------------, </a:t>
            </a:r>
            <a:r>
              <a:rPr lang="en-GB" dirty="0" err="1">
                <a:solidFill>
                  <a:schemeClr val="bg1"/>
                </a:solidFill>
              </a:rPr>
              <a:t>eds</a:t>
            </a:r>
            <a:r>
              <a:rPr lang="en-GB" dirty="0">
                <a:solidFill>
                  <a:schemeClr val="bg1"/>
                </a:solidFill>
              </a:rPr>
              <a:t>, </a:t>
            </a:r>
            <a:r>
              <a:rPr lang="en-GB" i="1" dirty="0">
                <a:solidFill>
                  <a:schemeClr val="bg1"/>
                </a:solidFill>
              </a:rPr>
              <a:t>The Writings of Theobald Wolfe Tone, 1763-98</a:t>
            </a:r>
            <a:r>
              <a:rPr lang="en-GB" dirty="0">
                <a:solidFill>
                  <a:schemeClr val="bg1"/>
                </a:solidFill>
              </a:rPr>
              <a:t>, 3 </a:t>
            </a:r>
            <a:r>
              <a:rPr lang="en-GB" dirty="0" err="1">
                <a:solidFill>
                  <a:schemeClr val="bg1"/>
                </a:solidFill>
              </a:rPr>
              <a:t>vols</a:t>
            </a:r>
            <a:r>
              <a:rPr lang="en-GB" dirty="0">
                <a:solidFill>
                  <a:schemeClr val="bg1"/>
                </a:solidFill>
              </a:rPr>
              <a:t> (Oxford: Oxford University Press, 2009), II </a:t>
            </a:r>
          </a:p>
        </p:txBody>
      </p:sp>
    </p:spTree>
    <p:extLst>
      <p:ext uri="{BB962C8B-B14F-4D97-AF65-F5344CB8AC3E}">
        <p14:creationId xmlns:p14="http://schemas.microsoft.com/office/powerpoint/2010/main" val="11396979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C23EAA-2653-4CE3-AD4C-191A36577E02}"/>
              </a:ext>
            </a:extLst>
          </p:cNvPr>
          <p:cNvSpPr>
            <a:spLocks noGrp="1"/>
          </p:cNvSpPr>
          <p:nvPr>
            <p:ph idx="1"/>
          </p:nvPr>
        </p:nvSpPr>
        <p:spPr>
          <a:xfrm>
            <a:off x="838200" y="520505"/>
            <a:ext cx="10515600" cy="5656458"/>
          </a:xfrm>
        </p:spPr>
        <p:txBody>
          <a:bodyPr>
            <a:normAutofit lnSpcReduction="10000"/>
          </a:bodyPr>
          <a:lstStyle/>
          <a:p>
            <a:pPr marL="0" indent="0">
              <a:buNone/>
            </a:pPr>
            <a:endParaRPr lang="en-GB" dirty="0"/>
          </a:p>
          <a:p>
            <a:pPr marL="0" indent="0">
              <a:buNone/>
            </a:pPr>
            <a:r>
              <a:rPr lang="en-GB" dirty="0">
                <a:solidFill>
                  <a:schemeClr val="bg1"/>
                </a:solidFill>
              </a:rPr>
              <a:t>Moody, T.W., &amp; F.X. Martin, </a:t>
            </a:r>
            <a:r>
              <a:rPr lang="en-GB" i="1" dirty="0">
                <a:solidFill>
                  <a:schemeClr val="bg1"/>
                </a:solidFill>
              </a:rPr>
              <a:t>The Course of Irish History </a:t>
            </a:r>
            <a:r>
              <a:rPr lang="en-GB" dirty="0">
                <a:solidFill>
                  <a:schemeClr val="bg1"/>
                </a:solidFill>
              </a:rPr>
              <a:t>(Dublin: Mercier Press, 2001)</a:t>
            </a:r>
          </a:p>
          <a:p>
            <a:pPr marL="0" indent="0">
              <a:buNone/>
            </a:pPr>
            <a:r>
              <a:rPr lang="en-GB" dirty="0">
                <a:solidFill>
                  <a:schemeClr val="bg1"/>
                </a:solidFill>
              </a:rPr>
              <a:t>Murphy, James H., </a:t>
            </a:r>
            <a:r>
              <a:rPr lang="en-GB" i="1" dirty="0">
                <a:solidFill>
                  <a:schemeClr val="bg1"/>
                </a:solidFill>
              </a:rPr>
              <a:t>Ireland, A Social, Cultural and Literary History 1791-1891</a:t>
            </a:r>
            <a:r>
              <a:rPr lang="en-GB" dirty="0">
                <a:solidFill>
                  <a:schemeClr val="bg1"/>
                </a:solidFill>
              </a:rPr>
              <a:t> (Dublin: Four Courts Press, 2003)</a:t>
            </a:r>
          </a:p>
          <a:p>
            <a:pPr marL="0" indent="0">
              <a:buNone/>
            </a:pPr>
            <a:r>
              <a:rPr lang="en-GB" dirty="0">
                <a:solidFill>
                  <a:schemeClr val="bg1"/>
                </a:solidFill>
              </a:rPr>
              <a:t>Patterson, James G., </a:t>
            </a:r>
            <a:r>
              <a:rPr lang="en-GB" i="1" dirty="0">
                <a:solidFill>
                  <a:schemeClr val="bg1"/>
                </a:solidFill>
              </a:rPr>
              <a:t>In the Wake of the Great Rebellion </a:t>
            </a:r>
            <a:r>
              <a:rPr lang="en-GB" dirty="0">
                <a:solidFill>
                  <a:schemeClr val="bg1"/>
                </a:solidFill>
              </a:rPr>
              <a:t>(Manchester: Manchester University Press, 2008)</a:t>
            </a:r>
          </a:p>
          <a:p>
            <a:pPr marL="0" indent="0">
              <a:buNone/>
            </a:pPr>
            <a:r>
              <a:rPr lang="en-GB" dirty="0">
                <a:solidFill>
                  <a:schemeClr val="bg1"/>
                </a:solidFill>
              </a:rPr>
              <a:t>Pearse, Patrick, </a:t>
            </a:r>
            <a:r>
              <a:rPr lang="en-GB" i="1" dirty="0">
                <a:solidFill>
                  <a:schemeClr val="bg1"/>
                </a:solidFill>
              </a:rPr>
              <a:t>The Coming Revolution: The Political Writings and Speeches of Patrick Pearse </a:t>
            </a:r>
            <a:r>
              <a:rPr lang="en-GB" dirty="0">
                <a:solidFill>
                  <a:schemeClr val="bg1"/>
                </a:solidFill>
              </a:rPr>
              <a:t>(Cork: Mercier Press, 2012)  </a:t>
            </a:r>
          </a:p>
          <a:p>
            <a:pPr marL="0" indent="0">
              <a:buNone/>
            </a:pPr>
            <a:r>
              <a:rPr lang="en-GB" dirty="0" err="1">
                <a:solidFill>
                  <a:schemeClr val="bg1"/>
                </a:solidFill>
              </a:rPr>
              <a:t>Poirteir</a:t>
            </a:r>
            <a:r>
              <a:rPr lang="en-GB" dirty="0">
                <a:solidFill>
                  <a:schemeClr val="bg1"/>
                </a:solidFill>
              </a:rPr>
              <a:t>, </a:t>
            </a:r>
            <a:r>
              <a:rPr lang="en-GB" dirty="0" err="1">
                <a:solidFill>
                  <a:schemeClr val="bg1"/>
                </a:solidFill>
              </a:rPr>
              <a:t>Cathal</a:t>
            </a:r>
            <a:r>
              <a:rPr lang="en-GB" dirty="0">
                <a:solidFill>
                  <a:schemeClr val="bg1"/>
                </a:solidFill>
              </a:rPr>
              <a:t>, ed., </a:t>
            </a:r>
            <a:r>
              <a:rPr lang="en-GB" i="1" dirty="0">
                <a:solidFill>
                  <a:schemeClr val="bg1"/>
                </a:solidFill>
              </a:rPr>
              <a:t>The Great Rebellion of 1798 </a:t>
            </a:r>
            <a:r>
              <a:rPr lang="en-GB" dirty="0">
                <a:solidFill>
                  <a:schemeClr val="bg1"/>
                </a:solidFill>
              </a:rPr>
              <a:t>(Cork: Mercier Press, 1998)</a:t>
            </a:r>
          </a:p>
          <a:p>
            <a:pPr marL="0" indent="0">
              <a:buNone/>
            </a:pPr>
            <a:r>
              <a:rPr lang="en-GB" dirty="0">
                <a:solidFill>
                  <a:schemeClr val="bg1"/>
                </a:solidFill>
              </a:rPr>
              <a:t>Dictionary of Irish Biography: Http://www.dib.cambridge.org/ </a:t>
            </a:r>
          </a:p>
          <a:p>
            <a:pPr marL="0" indent="0">
              <a:buNone/>
            </a:pPr>
            <a:r>
              <a:rPr lang="en-GB" dirty="0">
                <a:solidFill>
                  <a:schemeClr val="bg1"/>
                </a:solidFill>
              </a:rPr>
              <a:t>Library Ireland: Http://www.libraryireland.com/</a:t>
            </a:r>
          </a:p>
          <a:p>
            <a:endParaRPr lang="en-GB" dirty="0"/>
          </a:p>
        </p:txBody>
      </p:sp>
    </p:spTree>
    <p:extLst>
      <p:ext uri="{BB962C8B-B14F-4D97-AF65-F5344CB8AC3E}">
        <p14:creationId xmlns:p14="http://schemas.microsoft.com/office/powerpoint/2010/main" val="36119281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on a field&#10;&#10;Description generated with very high confidence">
            <a:extLst>
              <a:ext uri="{FF2B5EF4-FFF2-40B4-BE49-F238E27FC236}">
                <a16:creationId xmlns:a16="http://schemas.microsoft.com/office/drawing/2014/main" id="{FF781FEF-AAC1-44A6-9FE4-986C846C0F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10" b="15221"/>
          <a:stretch/>
        </p:blipFill>
        <p:spPr>
          <a:xfrm>
            <a:off x="20" y="10"/>
            <a:ext cx="12191980" cy="6857990"/>
          </a:xfrm>
          <a:prstGeom prst="rect">
            <a:avLst/>
          </a:prstGeom>
        </p:spPr>
      </p:pic>
      <p:sp>
        <p:nvSpPr>
          <p:cNvPr id="6" name="TextBox 5">
            <a:extLst>
              <a:ext uri="{FF2B5EF4-FFF2-40B4-BE49-F238E27FC236}">
                <a16:creationId xmlns:a16="http://schemas.microsoft.com/office/drawing/2014/main" id="{032D913B-5D6F-477F-8CB9-752B4A4C933B}"/>
              </a:ext>
            </a:extLst>
          </p:cNvPr>
          <p:cNvSpPr txBox="1"/>
          <p:nvPr/>
        </p:nvSpPr>
        <p:spPr>
          <a:xfrm>
            <a:off x="7563823" y="6368166"/>
            <a:ext cx="7371470" cy="379828"/>
          </a:xfrm>
          <a:prstGeom prst="rect">
            <a:avLst/>
          </a:prstGeom>
          <a:noFill/>
        </p:spPr>
        <p:txBody>
          <a:bodyPr wrap="square" rtlCol="0">
            <a:spAutoFit/>
          </a:bodyPr>
          <a:lstStyle/>
          <a:p>
            <a:r>
              <a:rPr lang="en-GB" b="1" dirty="0">
                <a:solidFill>
                  <a:schemeClr val="bg1"/>
                </a:solidFill>
              </a:rPr>
              <a:t>Image from Battle of Vinegar Hill Re-enactment  </a:t>
            </a:r>
          </a:p>
        </p:txBody>
      </p:sp>
    </p:spTree>
    <p:extLst>
      <p:ext uri="{BB962C8B-B14F-4D97-AF65-F5344CB8AC3E}">
        <p14:creationId xmlns:p14="http://schemas.microsoft.com/office/powerpoint/2010/main" val="278138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8946-DC90-4A52-AC3F-FCA131C21759}"/>
              </a:ext>
            </a:extLst>
          </p:cNvPr>
          <p:cNvSpPr txBox="1">
            <a:spLocks noGrp="1"/>
          </p:cNvSpPr>
          <p:nvPr>
            <p:ph type="title"/>
          </p:nvPr>
        </p:nvSpPr>
        <p:spPr>
          <a:xfrm>
            <a:off x="838203" y="365129"/>
            <a:ext cx="10515600" cy="1185382"/>
          </a:xfrm>
        </p:spPr>
        <p:txBody>
          <a:bodyPr>
            <a:normAutofit fontScale="90000"/>
          </a:bodyPr>
          <a:lstStyle/>
          <a:p>
            <a:pPr lvl="0"/>
            <a:br>
              <a:rPr lang="en-GB" sz="3100" b="1" dirty="0">
                <a:latin typeface="+mn-lt"/>
              </a:rPr>
            </a:br>
            <a:r>
              <a:rPr lang="en-GB" sz="3100" b="1" dirty="0">
                <a:solidFill>
                  <a:schemeClr val="bg1"/>
                </a:solidFill>
                <a:latin typeface="+mn-lt"/>
              </a:rPr>
              <a:t> The French Revolution</a:t>
            </a:r>
            <a:br>
              <a:rPr lang="en-GB" sz="4000" dirty="0"/>
            </a:br>
            <a:endParaRPr lang="en-GB" sz="4000" dirty="0"/>
          </a:p>
        </p:txBody>
      </p:sp>
      <p:sp>
        <p:nvSpPr>
          <p:cNvPr id="3" name="Content Placeholder 2">
            <a:extLst>
              <a:ext uri="{FF2B5EF4-FFF2-40B4-BE49-F238E27FC236}">
                <a16:creationId xmlns:a16="http://schemas.microsoft.com/office/drawing/2014/main" id="{F41EBD43-86DD-422B-8CF5-A3633EA8DFD7}"/>
              </a:ext>
            </a:extLst>
          </p:cNvPr>
          <p:cNvSpPr txBox="1">
            <a:spLocks noGrp="1"/>
          </p:cNvSpPr>
          <p:nvPr>
            <p:ph idx="1"/>
          </p:nvPr>
        </p:nvSpPr>
        <p:spPr>
          <a:xfrm>
            <a:off x="838203" y="1073423"/>
            <a:ext cx="10515600" cy="5103540"/>
          </a:xfrm>
        </p:spPr>
        <p:txBody>
          <a:bodyPr/>
          <a:lstStyle/>
          <a:p>
            <a:pPr marL="0" lvl="0" indent="0">
              <a:buNone/>
            </a:pPr>
            <a:endParaRPr lang="en-GB" dirty="0"/>
          </a:p>
          <a:p>
            <a:pPr lvl="0"/>
            <a:r>
              <a:rPr lang="en-GB" dirty="0">
                <a:solidFill>
                  <a:schemeClr val="bg1"/>
                </a:solidFill>
              </a:rPr>
              <a:t>The French Revolution broke out with the storming of the Bastille on 14 July 1789. </a:t>
            </a:r>
          </a:p>
          <a:p>
            <a:pPr lvl="0"/>
            <a:r>
              <a:rPr lang="en-GB" dirty="0">
                <a:solidFill>
                  <a:schemeClr val="bg1"/>
                </a:solidFill>
              </a:rPr>
              <a:t>The main factors which influenced the French Revolution were Enlightenment Ideals, dissatisfaction with King Louis XVI and Queen Marie-Antoinette and the economic crisis which gripped the country in the 1780’s. </a:t>
            </a:r>
          </a:p>
          <a:p>
            <a:pPr lvl="0"/>
            <a:r>
              <a:rPr lang="en-GB" dirty="0">
                <a:solidFill>
                  <a:schemeClr val="bg1"/>
                </a:solidFill>
              </a:rPr>
              <a:t>In 1791, a new French constitution based on the ideals of Liberty, Equality and Fraternity was introduced. In Ireland, these ideals inspired constitutional reform efforts in the early 1790’s and ultimately the 1798 Rebellion. </a:t>
            </a:r>
            <a:r>
              <a:rPr lang="en-GB" sz="1400" dirty="0">
                <a:solidFill>
                  <a:schemeClr val="bg1"/>
                </a:solidFill>
              </a:rPr>
              <a:t>(3)</a:t>
            </a:r>
            <a:r>
              <a:rPr lang="en-GB" dirty="0">
                <a:solidFill>
                  <a:schemeClr val="bg1"/>
                </a:solidFill>
              </a:rPr>
              <a:t>  </a:t>
            </a:r>
          </a:p>
          <a:p>
            <a:pPr marL="0" lvl="0" indent="0">
              <a:buNone/>
            </a:pPr>
            <a:endParaRPr lang="en-GB"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5906</TotalTime>
  <Words>7625</Words>
  <Application>Microsoft Office PowerPoint</Application>
  <PresentationFormat>Widescreen</PresentationFormat>
  <Paragraphs>553</Paragraphs>
  <Slides>82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82</vt:i4>
      </vt:variant>
    </vt:vector>
  </HeadingPairs>
  <TitlesOfParts>
    <vt:vector size="86" baseType="lpstr">
      <vt:lpstr>Arial</vt:lpstr>
      <vt:lpstr>Calibri</vt:lpstr>
      <vt:lpstr>Calibri Light</vt:lpstr>
      <vt:lpstr>Office Theme</vt:lpstr>
      <vt:lpstr>The 1798 Rebellion:  An educational resource</vt:lpstr>
      <vt:lpstr>Contents </vt:lpstr>
      <vt:lpstr>       Introduction </vt:lpstr>
      <vt:lpstr>PowerPoint Presentation</vt:lpstr>
      <vt:lpstr> The Age of Revolution</vt:lpstr>
      <vt:lpstr>PowerPoint Presentation</vt:lpstr>
      <vt:lpstr>   What inspired countries to Rebel? </vt:lpstr>
      <vt:lpstr>The American War of Independence </vt:lpstr>
      <vt:lpstr>  The French Revolution </vt:lpstr>
      <vt:lpstr>Thomas Paine’s Rights of Man</vt:lpstr>
      <vt:lpstr>Late Eighteenth Century Ireland</vt:lpstr>
      <vt:lpstr>   Political Power &amp; Landownership in Ireland   </vt:lpstr>
      <vt:lpstr>PowerPoint Presentation</vt:lpstr>
      <vt:lpstr>PowerPoint Presentation</vt:lpstr>
      <vt:lpstr>PowerPoint Presentation</vt:lpstr>
      <vt:lpstr>French Symbols Adopted by the United Irishmen</vt:lpstr>
      <vt:lpstr>The United Irish Patriots of 1798</vt:lpstr>
      <vt:lpstr>The Suppression of the Society of United Irishmen  </vt:lpstr>
      <vt:lpstr>PowerPoint Presentation</vt:lpstr>
      <vt:lpstr>PowerPoint Presentation</vt:lpstr>
      <vt:lpstr>Theobald Wolfe Tone  by William Harrison  </vt:lpstr>
      <vt:lpstr> </vt:lpstr>
      <vt:lpstr>PowerPoint Presentation</vt:lpstr>
      <vt:lpstr>PowerPoint Presentation</vt:lpstr>
      <vt:lpstr>    Tone’s Interview  with  Napoleon 1797 by  J.F. O’Hea  </vt:lpstr>
      <vt:lpstr>Countdown to Rebellion</vt:lpstr>
      <vt:lpstr> </vt:lpstr>
      <vt:lpstr>PowerPoint Presentation</vt:lpstr>
      <vt:lpstr>PowerPoint Presentation</vt:lpstr>
      <vt:lpstr>Captn. Swayne  pitch-capping  the people of Prosperous,  Co. Kildare.  by  Henry Brocas</vt:lpstr>
      <vt:lpstr>PowerPoint Presentation</vt:lpstr>
      <vt:lpstr> Outbreak of Rebellion  </vt:lpstr>
      <vt:lpstr> </vt:lpstr>
      <vt:lpstr>PowerPoint Presentation</vt:lpstr>
      <vt:lpstr>PowerPoint Presentation</vt:lpstr>
      <vt:lpstr>Rebellion in Wexford</vt:lpstr>
      <vt:lpstr> </vt:lpstr>
      <vt:lpstr>     Battle of Oulart Hill 1798  by     E. Foran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Vinegar Hill,  Charge of the 5th Dragoon Guards  on the Insurgents by   William Sadler                </vt:lpstr>
      <vt:lpstr>PowerPoint Presentation</vt:lpstr>
      <vt:lpstr>PowerPoint Presentation</vt:lpstr>
      <vt:lpstr>PowerPoint Presentation</vt:lpstr>
      <vt:lpstr>PowerPoint Presentation</vt:lpstr>
      <vt:lpstr>PowerPoint Presentation</vt:lpstr>
      <vt:lpstr>PowerPoint Presentation</vt:lpstr>
      <vt:lpstr>               Wexford Leaders  </vt:lpstr>
      <vt:lpstr>PowerPoint Presentation</vt:lpstr>
      <vt:lpstr>PowerPoint Presentation</vt:lpstr>
      <vt:lpstr>Rev. John Murphy, PP of Monageer and Boolavogue by James Dergan</vt:lpstr>
      <vt:lpstr>PowerPoint Presentation</vt:lpstr>
      <vt:lpstr>PowerPoint Presentation</vt:lpstr>
      <vt:lpstr>PowerPoint Presentation</vt:lpstr>
      <vt:lpstr>PowerPoint Presentation</vt:lpstr>
      <vt:lpstr>                                                                              The French Landing  &amp;  Aftermath of Rebellion  </vt:lpstr>
      <vt:lpstr>PowerPoint Presentation</vt:lpstr>
      <vt:lpstr>PowerPoint Presentation</vt:lpstr>
      <vt:lpstr>PowerPoint Presentation</vt:lpstr>
      <vt:lpstr>        Robert Emmet                    by               William Read </vt:lpstr>
      <vt:lpstr>PowerPoint Presentation</vt:lpstr>
      <vt:lpstr>       1798 Ballads, Poems &amp; Weaponry   </vt:lpstr>
      <vt:lpstr>  Ballads &amp; Poems</vt:lpstr>
      <vt:lpstr>PowerPoint Presentation</vt:lpstr>
      <vt:lpstr>PowerPoint Presentation</vt:lpstr>
      <vt:lpstr>PowerPoint Presentation</vt:lpstr>
      <vt:lpstr>                              Weaponry </vt:lpstr>
      <vt:lpstr>PowerPoint Presentation</vt:lpstr>
      <vt:lpstr>The Men of ’98  Wolfe Tone,  Michael Dwyer,  William Orr,  Ld. Edward Fitzgerald,  A. Hamilton Rowan,  Thomas A. Emmet,  Death of Father Michael Murphy at Arklow, 9th June 1798. by John Arigho &amp; James Walker.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1798 Educational Resource</dc:title>
  <dc:creator>Mary Brickley</dc:creator>
  <cp:lastModifiedBy>Mary Brickley</cp:lastModifiedBy>
  <cp:revision>185</cp:revision>
  <dcterms:created xsi:type="dcterms:W3CDTF">2018-03-12T12:36:45Z</dcterms:created>
  <dcterms:modified xsi:type="dcterms:W3CDTF">2018-05-02T14:58:00Z</dcterms:modified>
</cp:coreProperties>
</file>